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7" r:id="rId4"/>
    <p:sldId id="259" r:id="rId5"/>
    <p:sldId id="260" r:id="rId6"/>
    <p:sldId id="261" r:id="rId7"/>
    <p:sldId id="264" r:id="rId8"/>
    <p:sldId id="268" r:id="rId9"/>
    <p:sldId id="277" r:id="rId10"/>
    <p:sldId id="278" r:id="rId11"/>
    <p:sldId id="269" r:id="rId12"/>
    <p:sldId id="270" r:id="rId13"/>
    <p:sldId id="271" r:id="rId14"/>
    <p:sldId id="272" r:id="rId15"/>
    <p:sldId id="273" r:id="rId16"/>
    <p:sldId id="274" r:id="rId17"/>
    <p:sldId id="276"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95" autoAdjust="0"/>
  </p:normalViewPr>
  <p:slideViewPr>
    <p:cSldViewPr snapToGrid="0">
      <p:cViewPr varScale="1">
        <p:scale>
          <a:sx n="66" d="100"/>
          <a:sy n="66" d="100"/>
        </p:scale>
        <p:origin x="668" y="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058C28A-F81E-41F5-B897-E9FC138A1F28}"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505455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058C28A-F81E-41F5-B897-E9FC138A1F28}"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1335363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058C28A-F81E-41F5-B897-E9FC138A1F28}"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26663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058C28A-F81E-41F5-B897-E9FC138A1F28}"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369550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58C28A-F81E-41F5-B897-E9FC138A1F28}"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174789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058C28A-F81E-41F5-B897-E9FC138A1F28}"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100865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058C28A-F81E-41F5-B897-E9FC138A1F28}" type="datetimeFigureOut">
              <a:rPr lang="en-IN" smtClean="0"/>
              <a:t>29-01-2026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285893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058C28A-F81E-41F5-B897-E9FC138A1F28}" type="datetimeFigureOut">
              <a:rPr lang="en-IN" smtClean="0"/>
              <a:t>29-01-2026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1324985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58C28A-F81E-41F5-B897-E9FC138A1F28}" type="datetimeFigureOut">
              <a:rPr lang="en-IN" smtClean="0"/>
              <a:t>29-01-2026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1546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58C28A-F81E-41F5-B897-E9FC138A1F28}"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1835055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58C28A-F81E-41F5-B897-E9FC138A1F28}"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4C5FA1-B226-40E2-9433-4CA953041FD1}" type="slidenum">
              <a:rPr lang="en-IN" smtClean="0"/>
              <a:t>‹#›</a:t>
            </a:fld>
            <a:endParaRPr lang="en-IN"/>
          </a:p>
        </p:txBody>
      </p:sp>
    </p:spTree>
    <p:extLst>
      <p:ext uri="{BB962C8B-B14F-4D97-AF65-F5344CB8AC3E}">
        <p14:creationId xmlns:p14="http://schemas.microsoft.com/office/powerpoint/2010/main" val="2245780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58C28A-F81E-41F5-B897-E9FC138A1F28}" type="datetimeFigureOut">
              <a:rPr lang="en-IN" smtClean="0"/>
              <a:t>29-01-2026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C5FA1-B226-40E2-9433-4CA953041FD1}" type="slidenum">
              <a:rPr lang="en-IN" smtClean="0"/>
              <a:t>‹#›</a:t>
            </a:fld>
            <a:endParaRPr lang="en-IN"/>
          </a:p>
        </p:txBody>
      </p:sp>
    </p:spTree>
    <p:extLst>
      <p:ext uri="{BB962C8B-B14F-4D97-AF65-F5344CB8AC3E}">
        <p14:creationId xmlns:p14="http://schemas.microsoft.com/office/powerpoint/2010/main" val="209930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92000" cy="3667225"/>
          </a:xfrm>
          <a:prstGeom prst="rect">
            <a:avLst/>
          </a:prstGeom>
        </p:spPr>
      </p:pic>
      <p:pic>
        <p:nvPicPr>
          <p:cNvPr id="6" name="Picture 5"/>
          <p:cNvPicPr>
            <a:picLocks noChangeAspect="1"/>
          </p:cNvPicPr>
          <p:nvPr/>
        </p:nvPicPr>
        <p:blipFill>
          <a:blip r:embed="rId3"/>
          <a:stretch>
            <a:fillRect/>
          </a:stretch>
        </p:blipFill>
        <p:spPr>
          <a:xfrm>
            <a:off x="10362945" y="5228998"/>
            <a:ext cx="1829055" cy="1629002"/>
          </a:xfrm>
          <a:prstGeom prst="rect">
            <a:avLst/>
          </a:prstGeom>
        </p:spPr>
      </p:pic>
      <p:sp>
        <p:nvSpPr>
          <p:cNvPr id="7" name="TextBox 6"/>
          <p:cNvSpPr txBox="1"/>
          <p:nvPr/>
        </p:nvSpPr>
        <p:spPr>
          <a:xfrm>
            <a:off x="8460606" y="5219374"/>
            <a:ext cx="3731394" cy="2062103"/>
          </a:xfrm>
          <a:prstGeom prst="rect">
            <a:avLst/>
          </a:prstGeom>
          <a:noFill/>
        </p:spPr>
        <p:txBody>
          <a:bodyPr wrap="square" rtlCol="0">
            <a:spAutoFit/>
          </a:bodyPr>
          <a:lstStyle/>
          <a:p>
            <a:r>
              <a:rPr lang="en-US" sz="3200" dirty="0" smtClean="0">
                <a:latin typeface="Bahnschrift SemiBold Condensed" panose="020B0502040204020203" pitchFamily="34" charset="0"/>
                <a:cs typeface="Times New Roman" panose="02020603050405020304" pitchFamily="18" charset="0"/>
              </a:rPr>
              <a:t>Name: M. </a:t>
            </a:r>
            <a:r>
              <a:rPr lang="en-US" sz="3200" dirty="0" err="1" smtClean="0">
                <a:latin typeface="Bahnschrift SemiBold Condensed" panose="020B0502040204020203" pitchFamily="34" charset="0"/>
                <a:cs typeface="Times New Roman" panose="02020603050405020304" pitchFamily="18" charset="0"/>
              </a:rPr>
              <a:t>Vani</a:t>
            </a:r>
            <a:endParaRPr lang="en-US" sz="3200" dirty="0" smtClean="0">
              <a:latin typeface="Bahnschrift SemiBold Condensed" panose="020B0502040204020203" pitchFamily="34" charset="0"/>
              <a:cs typeface="Times New Roman" panose="02020603050405020304" pitchFamily="18" charset="0"/>
            </a:endParaRPr>
          </a:p>
          <a:p>
            <a:r>
              <a:rPr lang="en-US" sz="3200" dirty="0" smtClean="0">
                <a:latin typeface="Bahnschrift SemiBold Condensed" panose="020B0502040204020203" pitchFamily="34" charset="0"/>
                <a:cs typeface="Times New Roman" panose="02020603050405020304" pitchFamily="18" charset="0"/>
              </a:rPr>
              <a:t>Batch no: 435</a:t>
            </a:r>
          </a:p>
          <a:p>
            <a:r>
              <a:rPr lang="en-US" sz="3200" dirty="0" err="1" smtClean="0">
                <a:latin typeface="Bahnschrift SemiBold Condensed" panose="020B0502040204020203" pitchFamily="34" charset="0"/>
                <a:cs typeface="Times New Roman" panose="02020603050405020304" pitchFamily="18" charset="0"/>
              </a:rPr>
              <a:t>Innomatics</a:t>
            </a:r>
            <a:r>
              <a:rPr lang="en-US" sz="3200" dirty="0" smtClean="0">
                <a:latin typeface="Bahnschrift SemiBold Condensed" panose="020B0502040204020203" pitchFamily="34" charset="0"/>
                <a:cs typeface="Times New Roman" panose="02020603050405020304" pitchFamily="18" charset="0"/>
              </a:rPr>
              <a:t> research labs</a:t>
            </a:r>
          </a:p>
          <a:p>
            <a:endParaRPr lang="en-IN" sz="3200" dirty="0"/>
          </a:p>
        </p:txBody>
      </p:sp>
      <p:sp>
        <p:nvSpPr>
          <p:cNvPr id="8" name="TextBox 7"/>
          <p:cNvSpPr txBox="1"/>
          <p:nvPr/>
        </p:nvSpPr>
        <p:spPr>
          <a:xfrm>
            <a:off x="2945331" y="3746651"/>
            <a:ext cx="7084194" cy="1323439"/>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Flavors of Insight: </a:t>
            </a:r>
            <a:r>
              <a:rPr lang="en-US" sz="4000" b="1" dirty="0" err="1">
                <a:latin typeface="Times New Roman" panose="02020603050405020304" pitchFamily="18" charset="0"/>
                <a:cs typeface="Times New Roman" panose="02020603050405020304" pitchFamily="18" charset="0"/>
              </a:rPr>
              <a:t>Zomato</a:t>
            </a:r>
            <a:r>
              <a:rPr lang="en-US" sz="4000" b="1" dirty="0">
                <a:latin typeface="Times New Roman" panose="02020603050405020304" pitchFamily="18" charset="0"/>
                <a:cs typeface="Times New Roman" panose="02020603050405020304" pitchFamily="18" charset="0"/>
              </a:rPr>
              <a:t> Restaurant </a:t>
            </a:r>
            <a:r>
              <a:rPr lang="en-US" sz="4000" b="1" dirty="0" smtClean="0">
                <a:latin typeface="Times New Roman" panose="02020603050405020304" pitchFamily="18" charset="0"/>
                <a:cs typeface="Times New Roman" panose="02020603050405020304" pitchFamily="18" charset="0"/>
              </a:rPr>
              <a:t>Analytics</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33330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28547"/>
            <a:ext cx="5592860" cy="4498217"/>
          </a:xfrm>
          <a:prstGeom prst="rect">
            <a:avLst/>
          </a:prstGeom>
        </p:spPr>
      </p:pic>
      <p:sp>
        <p:nvSpPr>
          <p:cNvPr id="4" name="TextBox 3"/>
          <p:cNvSpPr txBox="1"/>
          <p:nvPr/>
        </p:nvSpPr>
        <p:spPr>
          <a:xfrm>
            <a:off x="0" y="385010"/>
            <a:ext cx="6310958" cy="400110"/>
          </a:xfrm>
          <a:prstGeom prst="rect">
            <a:avLst/>
          </a:prstGeom>
          <a:noFill/>
        </p:spPr>
        <p:txBody>
          <a:bodyPr wrap="none" rtlCol="0">
            <a:spAutoFit/>
          </a:bodyPr>
          <a:lstStyle/>
          <a:p>
            <a:pPr marL="285750" indent="-285750">
              <a:buFont typeface="Wingdings" panose="05000000000000000000" pitchFamily="2" charset="2"/>
              <a:buChar char="Ø"/>
            </a:pPr>
            <a:r>
              <a:rPr lang="en-US" sz="2000" b="1" dirty="0"/>
              <a:t>Which locations have faster delivery times on average</a:t>
            </a:r>
            <a:r>
              <a:rPr lang="en-US" sz="2000" b="1" dirty="0" smtClean="0"/>
              <a:t>?</a:t>
            </a:r>
            <a:endParaRPr lang="en-US" sz="2000" b="1" dirty="0"/>
          </a:p>
        </p:txBody>
      </p:sp>
      <p:sp>
        <p:nvSpPr>
          <p:cNvPr id="5" name="TextBox 4"/>
          <p:cNvSpPr txBox="1"/>
          <p:nvPr/>
        </p:nvSpPr>
        <p:spPr>
          <a:xfrm>
            <a:off x="568473" y="5573811"/>
            <a:ext cx="5024387" cy="1200329"/>
          </a:xfrm>
          <a:prstGeom prst="rect">
            <a:avLst/>
          </a:prstGeom>
          <a:noFill/>
        </p:spPr>
        <p:txBody>
          <a:bodyPr wrap="square" rtlCol="0">
            <a:spAutoFit/>
          </a:bodyPr>
          <a:lstStyle/>
          <a:p>
            <a:r>
              <a:rPr lang="en-US" dirty="0" smtClean="0">
                <a:latin typeface="Arial Black" panose="020B0A04020102020204" pitchFamily="34" charset="0"/>
              </a:rPr>
              <a:t>INSIGHT </a:t>
            </a:r>
            <a:r>
              <a:rPr lang="en-US" b="1" dirty="0" smtClean="0"/>
              <a:t>: </a:t>
            </a:r>
            <a:r>
              <a:rPr lang="en-US" b="1" i="1" dirty="0" err="1"/>
              <a:t>Gachibowli</a:t>
            </a:r>
            <a:r>
              <a:rPr lang="en-US" b="1" i="1" dirty="0"/>
              <a:t> has the fastest deliveries, while </a:t>
            </a:r>
            <a:r>
              <a:rPr lang="en-US" b="1" i="1" dirty="0" err="1"/>
              <a:t>Madhapur</a:t>
            </a:r>
            <a:r>
              <a:rPr lang="en-US" b="1" i="1" dirty="0"/>
              <a:t> and </a:t>
            </a:r>
            <a:r>
              <a:rPr lang="en-US" b="1" i="1" dirty="0" err="1"/>
              <a:t>Secunderabad</a:t>
            </a:r>
            <a:r>
              <a:rPr lang="en-US" b="1" i="1" dirty="0"/>
              <a:t> have the slowest.</a:t>
            </a:r>
          </a:p>
          <a:p>
            <a:r>
              <a:rPr lang="en-US" b="1" dirty="0" smtClean="0"/>
              <a:t> </a:t>
            </a:r>
            <a:endParaRPr lang="en-IN" dirty="0">
              <a:latin typeface="Arial Black" panose="020B0A04020102020204" pitchFamily="34" charset="0"/>
            </a:endParaRPr>
          </a:p>
        </p:txBody>
      </p:sp>
      <p:sp>
        <p:nvSpPr>
          <p:cNvPr id="6" name="TextBox 5"/>
          <p:cNvSpPr txBox="1"/>
          <p:nvPr/>
        </p:nvSpPr>
        <p:spPr>
          <a:xfrm>
            <a:off x="6959378" y="328383"/>
            <a:ext cx="5066969" cy="646331"/>
          </a:xfrm>
          <a:prstGeom prst="rect">
            <a:avLst/>
          </a:prstGeom>
          <a:noFill/>
        </p:spPr>
        <p:txBody>
          <a:bodyPr wrap="square" rtlCol="0">
            <a:spAutoFit/>
          </a:bodyPr>
          <a:lstStyle/>
          <a:p>
            <a:pPr marL="285750" indent="-285750">
              <a:buFont typeface="Wingdings" panose="05000000000000000000" pitchFamily="2" charset="2"/>
              <a:buChar char="Ø"/>
            </a:pPr>
            <a:r>
              <a:rPr lang="en-US" b="1" dirty="0"/>
              <a:t>Do restaurants with multiple cuisines have better ratings than single-cuisine restaurants</a:t>
            </a:r>
            <a:r>
              <a:rPr lang="en-US" b="1" dirty="0" smtClean="0"/>
              <a:t>?</a:t>
            </a:r>
            <a:endParaRPr lang="en-US" b="1" dirty="0"/>
          </a:p>
        </p:txBody>
      </p:sp>
      <p:pic>
        <p:nvPicPr>
          <p:cNvPr id="7" name="Picture 6"/>
          <p:cNvPicPr>
            <a:picLocks noChangeAspect="1"/>
          </p:cNvPicPr>
          <p:nvPr/>
        </p:nvPicPr>
        <p:blipFill>
          <a:blip r:embed="rId3"/>
          <a:stretch>
            <a:fillRect/>
          </a:stretch>
        </p:blipFill>
        <p:spPr>
          <a:xfrm>
            <a:off x="6213611" y="974714"/>
            <a:ext cx="5989983" cy="4452050"/>
          </a:xfrm>
          <a:prstGeom prst="rect">
            <a:avLst/>
          </a:prstGeom>
        </p:spPr>
      </p:pic>
      <p:sp>
        <p:nvSpPr>
          <p:cNvPr id="8" name="TextBox 7"/>
          <p:cNvSpPr txBox="1"/>
          <p:nvPr/>
        </p:nvSpPr>
        <p:spPr>
          <a:xfrm>
            <a:off x="6669156" y="5638269"/>
            <a:ext cx="5078895" cy="646331"/>
          </a:xfrm>
          <a:prstGeom prst="rect">
            <a:avLst/>
          </a:prstGeom>
          <a:noFill/>
        </p:spPr>
        <p:txBody>
          <a:bodyPr wrap="square" rtlCol="0">
            <a:spAutoFit/>
          </a:bodyPr>
          <a:lstStyle/>
          <a:p>
            <a:r>
              <a:rPr lang="en-US" b="1" dirty="0" smtClean="0">
                <a:latin typeface="Arial Black" panose="020B0A04020102020204" pitchFamily="34" charset="0"/>
              </a:rPr>
              <a:t>INSIGHT</a:t>
            </a:r>
            <a:r>
              <a:rPr lang="en-US" b="1" i="1" dirty="0" smtClean="0"/>
              <a:t> </a:t>
            </a:r>
            <a:r>
              <a:rPr lang="en-US" b="1" dirty="0" smtClean="0"/>
              <a:t>:</a:t>
            </a:r>
            <a:r>
              <a:rPr lang="en-US" b="1" i="1" dirty="0" smtClean="0"/>
              <a:t> Restaurants </a:t>
            </a:r>
            <a:r>
              <a:rPr lang="en-US" b="1" i="1" dirty="0"/>
              <a:t>offering multiple cuisines tend to have slightly higher average ratings</a:t>
            </a:r>
            <a:endParaRPr lang="en-IN" b="1" i="1" dirty="0"/>
          </a:p>
        </p:txBody>
      </p:sp>
    </p:spTree>
    <p:extLst>
      <p:ext uri="{BB962C8B-B14F-4D97-AF65-F5344CB8AC3E}">
        <p14:creationId xmlns:p14="http://schemas.microsoft.com/office/powerpoint/2010/main" val="288305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453" y="2040556"/>
            <a:ext cx="11497939" cy="4629751"/>
          </a:xfrm>
          <a:prstGeom prst="rect">
            <a:avLst/>
          </a:prstGeom>
        </p:spPr>
      </p:pic>
      <p:sp>
        <p:nvSpPr>
          <p:cNvPr id="3" name="TextBox 2"/>
          <p:cNvSpPr txBox="1"/>
          <p:nvPr/>
        </p:nvSpPr>
        <p:spPr>
          <a:xfrm>
            <a:off x="-176083" y="250256"/>
            <a:ext cx="12191999" cy="769441"/>
          </a:xfrm>
          <a:prstGeom prst="rect">
            <a:avLst/>
          </a:prstGeom>
          <a:noFill/>
        </p:spPr>
        <p:txBody>
          <a:bodyPr wrap="square" rtlCol="0">
            <a:spAutoFit/>
          </a:bodyPr>
          <a:lstStyle/>
          <a:p>
            <a:pPr algn="ctr"/>
            <a:r>
              <a:rPr lang="en-US" sz="4400" b="1" dirty="0" smtClean="0">
                <a:solidFill>
                  <a:srgbClr val="FF0000"/>
                </a:solidFill>
                <a:latin typeface="Times New Roman" panose="02020603050405020304" pitchFamily="18" charset="0"/>
                <a:cs typeface="Times New Roman" panose="02020603050405020304" pitchFamily="18" charset="0"/>
              </a:rPr>
              <a:t>Hypothesis Testing</a:t>
            </a:r>
            <a:endParaRPr lang="en-IN" sz="4400" b="1"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102507" y="1309036"/>
            <a:ext cx="10323211" cy="584775"/>
          </a:xfrm>
          <a:prstGeom prst="rect">
            <a:avLst/>
          </a:prstGeom>
          <a:noFill/>
        </p:spPr>
        <p:txBody>
          <a:bodyPr wrap="none" rtlCol="0">
            <a:spAutoFit/>
          </a:bodyPr>
          <a:lstStyle/>
          <a:p>
            <a:pPr marL="457200" indent="-457200">
              <a:buFont typeface="Wingdings" panose="05000000000000000000" pitchFamily="2" charset="2"/>
              <a:buChar char="Ø"/>
            </a:pPr>
            <a:r>
              <a:rPr lang="en-US" sz="3200" b="1" dirty="0"/>
              <a:t>Does delivery time significantly affect restaurant ratings</a:t>
            </a:r>
            <a:r>
              <a:rPr lang="en-US" sz="3200" b="1" dirty="0" smtClean="0"/>
              <a:t>?</a:t>
            </a:r>
            <a:endParaRPr lang="en-US" sz="3200" b="1" dirty="0"/>
          </a:p>
        </p:txBody>
      </p:sp>
    </p:spTree>
    <p:extLst>
      <p:ext uri="{BB962C8B-B14F-4D97-AF65-F5344CB8AC3E}">
        <p14:creationId xmlns:p14="http://schemas.microsoft.com/office/powerpoint/2010/main" val="31497503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5858" y="1537328"/>
            <a:ext cx="11311460" cy="4767217"/>
          </a:xfrm>
          <a:prstGeom prst="rect">
            <a:avLst/>
          </a:prstGeom>
        </p:spPr>
      </p:pic>
      <p:sp>
        <p:nvSpPr>
          <p:cNvPr id="3" name="TextBox 2"/>
          <p:cNvSpPr txBox="1"/>
          <p:nvPr/>
        </p:nvSpPr>
        <p:spPr>
          <a:xfrm>
            <a:off x="121761" y="385011"/>
            <a:ext cx="11999653" cy="1077218"/>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smtClean="0"/>
              <a:t>Is restaurant type (Premium </a:t>
            </a:r>
            <a:r>
              <a:rPr lang="en-US" sz="3200" b="1" dirty="0" err="1" smtClean="0"/>
              <a:t>vs</a:t>
            </a:r>
            <a:r>
              <a:rPr lang="en-US" sz="3200" b="1" dirty="0" smtClean="0"/>
              <a:t> Non-Premium) associated with location?</a:t>
            </a:r>
            <a:endParaRPr lang="en-IN" sz="3200" b="1" dirty="0"/>
          </a:p>
        </p:txBody>
      </p:sp>
    </p:spTree>
    <p:extLst>
      <p:ext uri="{BB962C8B-B14F-4D97-AF65-F5344CB8AC3E}">
        <p14:creationId xmlns:p14="http://schemas.microsoft.com/office/powerpoint/2010/main" val="300562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881" y="1170362"/>
            <a:ext cx="7480434" cy="2523768"/>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smtClean="0"/>
              <a:t>Rating </a:t>
            </a:r>
            <a:r>
              <a:rPr lang="en-US" sz="2800" b="1" dirty="0" err="1" smtClean="0"/>
              <a:t>vs</a:t>
            </a:r>
            <a:r>
              <a:rPr lang="en-US" sz="2800" b="1" dirty="0" smtClean="0"/>
              <a:t> Price Insight</a:t>
            </a:r>
          </a:p>
          <a:p>
            <a:r>
              <a:rPr lang="en-US" sz="2000" b="1" dirty="0" smtClean="0"/>
              <a:t>Insight:</a:t>
            </a:r>
            <a:r>
              <a:rPr lang="en-US" dirty="0" smtClean="0"/>
              <a:t/>
            </a:r>
            <a:br>
              <a:rPr lang="en-US" dirty="0" smtClean="0"/>
            </a:br>
            <a:r>
              <a:rPr lang="en-US" dirty="0" smtClean="0"/>
              <a:t>Restaurants with </a:t>
            </a:r>
            <a:r>
              <a:rPr lang="en-US" b="1" dirty="0" smtClean="0"/>
              <a:t>moderate pricing</a:t>
            </a:r>
            <a:r>
              <a:rPr lang="en-US" dirty="0" smtClean="0"/>
              <a:t> often receive </a:t>
            </a:r>
            <a:r>
              <a:rPr lang="en-US" b="1" dirty="0" smtClean="0"/>
              <a:t>higher customer ratings</a:t>
            </a:r>
            <a:r>
              <a:rPr lang="en-US" dirty="0" smtClean="0"/>
              <a:t> compared to very cheap or very expensive restaurants.</a:t>
            </a:r>
          </a:p>
          <a:p>
            <a:r>
              <a:rPr lang="en-US" sz="2000" b="1" dirty="0" smtClean="0"/>
              <a:t>Recommendation</a:t>
            </a:r>
            <a:r>
              <a:rPr lang="en-US" b="1" dirty="0" smtClean="0"/>
              <a:t>:</a:t>
            </a:r>
            <a:r>
              <a:rPr lang="en-US" dirty="0" smtClean="0"/>
              <a:t/>
            </a:r>
            <a:br>
              <a:rPr lang="en-US" dirty="0" smtClean="0"/>
            </a:br>
            <a:r>
              <a:rPr lang="en-US" dirty="0" smtClean="0"/>
              <a:t>Users should prefer </a:t>
            </a:r>
            <a:r>
              <a:rPr lang="en-US" b="1" dirty="0" smtClean="0"/>
              <a:t>mid-range restaurants</a:t>
            </a:r>
            <a:r>
              <a:rPr lang="en-US" dirty="0" smtClean="0"/>
              <a:t> for better quality-to-price value, while restaurant owners should focus on maintaining quality rather than extreme discounts.</a:t>
            </a:r>
          </a:p>
        </p:txBody>
      </p:sp>
      <p:sp>
        <p:nvSpPr>
          <p:cNvPr id="5" name="Rectangle 4"/>
          <p:cNvSpPr/>
          <p:nvPr/>
        </p:nvSpPr>
        <p:spPr>
          <a:xfrm>
            <a:off x="-96253" y="121788"/>
            <a:ext cx="12192000" cy="769441"/>
          </a:xfrm>
          <a:prstGeom prst="rect">
            <a:avLst/>
          </a:prstGeom>
        </p:spPr>
        <p:txBody>
          <a:bodyPr wrap="square">
            <a:spAutoFit/>
          </a:bodyPr>
          <a:lstStyle/>
          <a:p>
            <a:pPr algn="ctr"/>
            <a:r>
              <a:rPr lang="en-US" sz="4400" b="1" dirty="0" smtClean="0">
                <a:solidFill>
                  <a:srgbClr val="FF0000"/>
                </a:solidFill>
                <a:latin typeface="Times New Roman" panose="02020603050405020304" pitchFamily="18" charset="0"/>
                <a:cs typeface="Times New Roman" panose="02020603050405020304" pitchFamily="18" charset="0"/>
              </a:rPr>
              <a:t>Recommendations</a:t>
            </a:r>
            <a:r>
              <a:rPr lang="en-US" sz="4400" b="1" dirty="0" smtClean="0">
                <a:solidFill>
                  <a:srgbClr val="FF0000"/>
                </a:solidFill>
              </a:rPr>
              <a:t> &amp; </a:t>
            </a:r>
            <a:r>
              <a:rPr lang="en-US" sz="4400" b="1" dirty="0" smtClean="0">
                <a:solidFill>
                  <a:srgbClr val="FF0000"/>
                </a:solidFill>
                <a:latin typeface="Times New Roman" panose="02020603050405020304" pitchFamily="18" charset="0"/>
                <a:cs typeface="Times New Roman" panose="02020603050405020304" pitchFamily="18" charset="0"/>
              </a:rPr>
              <a:t>Insights</a:t>
            </a:r>
          </a:p>
        </p:txBody>
      </p:sp>
      <p:sp>
        <p:nvSpPr>
          <p:cNvPr id="6" name="TextBox 5"/>
          <p:cNvSpPr txBox="1"/>
          <p:nvPr/>
        </p:nvSpPr>
        <p:spPr>
          <a:xfrm>
            <a:off x="259881" y="3973263"/>
            <a:ext cx="7480434" cy="2246769"/>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smtClean="0"/>
              <a:t>Location-Based Delivery Efficiency</a:t>
            </a:r>
          </a:p>
          <a:p>
            <a:r>
              <a:rPr lang="en-US" sz="2000" b="1" dirty="0" smtClean="0"/>
              <a:t>Insight</a:t>
            </a:r>
            <a:r>
              <a:rPr lang="en-US" b="1" dirty="0" smtClean="0"/>
              <a:t>:</a:t>
            </a:r>
            <a:r>
              <a:rPr lang="en-US" dirty="0" smtClean="0"/>
              <a:t/>
            </a:r>
            <a:br>
              <a:rPr lang="en-US" dirty="0" smtClean="0"/>
            </a:br>
            <a:r>
              <a:rPr lang="en-US" dirty="0" smtClean="0"/>
              <a:t>Delivery time varies significantly by </a:t>
            </a:r>
            <a:r>
              <a:rPr lang="en-US" b="1" dirty="0" smtClean="0"/>
              <a:t>location</a:t>
            </a:r>
            <a:r>
              <a:rPr lang="en-US" dirty="0" smtClean="0"/>
              <a:t>, indicating that some areas have more efficient delivery networks.</a:t>
            </a:r>
          </a:p>
          <a:p>
            <a:r>
              <a:rPr lang="en-US" sz="2000" b="1" dirty="0" smtClean="0"/>
              <a:t>Recommendation</a:t>
            </a:r>
            <a:r>
              <a:rPr lang="en-US" b="1" dirty="0" smtClean="0"/>
              <a:t>:</a:t>
            </a:r>
            <a:r>
              <a:rPr lang="en-US" dirty="0" smtClean="0"/>
              <a:t/>
            </a:r>
            <a:br>
              <a:rPr lang="en-US" dirty="0" smtClean="0"/>
            </a:br>
            <a:r>
              <a:rPr lang="en-US" dirty="0" err="1" smtClean="0"/>
              <a:t>Zomato</a:t>
            </a:r>
            <a:r>
              <a:rPr lang="en-US" dirty="0" smtClean="0"/>
              <a:t> can optimize delivery partner allocation in </a:t>
            </a:r>
            <a:r>
              <a:rPr lang="en-US" b="1" dirty="0" smtClean="0"/>
              <a:t>high-delay locations</a:t>
            </a:r>
            <a:r>
              <a:rPr lang="en-US" dirty="0" smtClean="0"/>
              <a:t> to improve customer satisfaction.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581" y="1170362"/>
            <a:ext cx="4655419" cy="5172685"/>
          </a:xfrm>
          <a:prstGeom prst="rect">
            <a:avLst/>
          </a:prstGeom>
        </p:spPr>
      </p:pic>
    </p:spTree>
    <p:extLst>
      <p:ext uri="{BB962C8B-B14F-4D97-AF65-F5344CB8AC3E}">
        <p14:creationId xmlns:p14="http://schemas.microsoft.com/office/powerpoint/2010/main" val="2340223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573" y="1135781"/>
            <a:ext cx="7286325" cy="2185214"/>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smtClean="0"/>
              <a:t>Cuisine Popularity Insight</a:t>
            </a:r>
          </a:p>
          <a:p>
            <a:r>
              <a:rPr lang="en-US" sz="2000" b="1" dirty="0" smtClean="0"/>
              <a:t>Insight</a:t>
            </a:r>
            <a:r>
              <a:rPr lang="en-US" b="1" dirty="0" smtClean="0"/>
              <a:t>:</a:t>
            </a:r>
            <a:r>
              <a:rPr lang="en-US" dirty="0" smtClean="0"/>
              <a:t/>
            </a:r>
            <a:br>
              <a:rPr lang="en-US" dirty="0" smtClean="0"/>
            </a:br>
            <a:r>
              <a:rPr lang="en-US" dirty="0" smtClean="0"/>
              <a:t>Certain cuisines dominate specific locations, reflecting </a:t>
            </a:r>
            <a:r>
              <a:rPr lang="en-US" b="1" dirty="0" smtClean="0"/>
              <a:t>local food preferences</a:t>
            </a:r>
            <a:r>
              <a:rPr lang="en-US" dirty="0" smtClean="0"/>
              <a:t>.</a:t>
            </a:r>
          </a:p>
          <a:p>
            <a:r>
              <a:rPr lang="en-US" sz="2000" b="1" dirty="0" smtClean="0"/>
              <a:t>Recommendation</a:t>
            </a:r>
            <a:r>
              <a:rPr lang="en-US" b="1" dirty="0" smtClean="0"/>
              <a:t>:</a:t>
            </a:r>
            <a:r>
              <a:rPr lang="en-US" dirty="0" smtClean="0"/>
              <a:t/>
            </a:r>
            <a:br>
              <a:rPr lang="en-US" dirty="0" smtClean="0"/>
            </a:br>
            <a:r>
              <a:rPr lang="en-US" dirty="0" smtClean="0"/>
              <a:t>New restaurants should offer </a:t>
            </a:r>
            <a:r>
              <a:rPr lang="en-US" b="1" dirty="0" smtClean="0"/>
              <a:t>popular local cuisines</a:t>
            </a:r>
            <a:r>
              <a:rPr lang="en-US" dirty="0" smtClean="0"/>
              <a:t> in each area to increase visibility and demand.</a:t>
            </a:r>
          </a:p>
        </p:txBody>
      </p:sp>
      <p:sp>
        <p:nvSpPr>
          <p:cNvPr id="3" name="TextBox 2"/>
          <p:cNvSpPr txBox="1"/>
          <p:nvPr/>
        </p:nvSpPr>
        <p:spPr>
          <a:xfrm>
            <a:off x="447573" y="3724978"/>
            <a:ext cx="7199698" cy="2185214"/>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smtClean="0"/>
              <a:t>High Ratings ≠ High Prices</a:t>
            </a:r>
          </a:p>
          <a:p>
            <a:r>
              <a:rPr lang="en-US" sz="2000" b="1" dirty="0" smtClean="0"/>
              <a:t>Insight</a:t>
            </a:r>
            <a:r>
              <a:rPr lang="en-US" b="1" dirty="0" smtClean="0"/>
              <a:t>:</a:t>
            </a:r>
            <a:r>
              <a:rPr lang="en-US" dirty="0" smtClean="0"/>
              <a:t/>
            </a:r>
            <a:br>
              <a:rPr lang="en-US" dirty="0" smtClean="0"/>
            </a:br>
            <a:r>
              <a:rPr lang="en-US" dirty="0" smtClean="0"/>
              <a:t>Several </a:t>
            </a:r>
            <a:r>
              <a:rPr lang="en-US" b="1" dirty="0" smtClean="0"/>
              <a:t>affordable restaurants</a:t>
            </a:r>
            <a:r>
              <a:rPr lang="en-US" dirty="0" smtClean="0"/>
              <a:t> still maintain </a:t>
            </a:r>
            <a:r>
              <a:rPr lang="en-US" b="1" dirty="0" smtClean="0"/>
              <a:t>high ratings</a:t>
            </a:r>
            <a:r>
              <a:rPr lang="en-US" dirty="0" smtClean="0"/>
              <a:t>, proving that good quality does not always require high pricing.</a:t>
            </a:r>
          </a:p>
          <a:p>
            <a:r>
              <a:rPr lang="en-US" sz="2000" b="1" dirty="0" smtClean="0"/>
              <a:t>Recommendation</a:t>
            </a:r>
            <a:r>
              <a:rPr lang="en-US" b="1" dirty="0" smtClean="0"/>
              <a:t>:</a:t>
            </a:r>
            <a:r>
              <a:rPr lang="en-US" dirty="0" smtClean="0"/>
              <a:t/>
            </a:r>
            <a:br>
              <a:rPr lang="en-US" dirty="0" smtClean="0"/>
            </a:br>
            <a:r>
              <a:rPr lang="en-US" dirty="0" smtClean="0"/>
              <a:t>Customers can identify </a:t>
            </a:r>
            <a:r>
              <a:rPr lang="en-US" b="1" dirty="0" smtClean="0"/>
              <a:t>budget-friendly, high-rated options</a:t>
            </a:r>
            <a:r>
              <a:rPr lang="en-US" dirty="0" smtClean="0"/>
              <a:t>, and businesses can use this strategy to attract price-sensitive users.</a:t>
            </a:r>
          </a:p>
        </p:txBody>
      </p:sp>
      <p:sp>
        <p:nvSpPr>
          <p:cNvPr id="4" name="TextBox 3"/>
          <p:cNvSpPr txBox="1"/>
          <p:nvPr/>
        </p:nvSpPr>
        <p:spPr>
          <a:xfrm>
            <a:off x="-72723" y="164348"/>
            <a:ext cx="12027299" cy="769441"/>
          </a:xfrm>
          <a:prstGeom prst="rect">
            <a:avLst/>
          </a:prstGeom>
          <a:noFill/>
        </p:spPr>
        <p:txBody>
          <a:bodyPr wrap="square" rtlCol="0">
            <a:spAutoFit/>
          </a:bodyPr>
          <a:lstStyle/>
          <a:p>
            <a:pPr algn="ctr"/>
            <a:r>
              <a:rPr lang="en-US" sz="4400" b="1" dirty="0" smtClean="0">
                <a:solidFill>
                  <a:srgbClr val="FF0000"/>
                </a:solidFill>
                <a:latin typeface="Times New Roman" panose="02020603050405020304" pitchFamily="18" charset="0"/>
                <a:cs typeface="Times New Roman" panose="02020603050405020304" pitchFamily="18" charset="0"/>
              </a:rPr>
              <a:t>Recommendations</a:t>
            </a:r>
            <a:r>
              <a:rPr lang="en-US" sz="4400" b="1" dirty="0" smtClean="0">
                <a:solidFill>
                  <a:srgbClr val="FF0000"/>
                </a:solidFill>
              </a:rPr>
              <a:t> &amp; </a:t>
            </a:r>
            <a:r>
              <a:rPr lang="en-US" sz="4400" b="1" dirty="0" smtClean="0">
                <a:solidFill>
                  <a:srgbClr val="FF0000"/>
                </a:solidFill>
                <a:latin typeface="Times New Roman" panose="02020603050405020304" pitchFamily="18" charset="0"/>
                <a:cs typeface="Times New Roman" panose="02020603050405020304" pitchFamily="18" charset="0"/>
              </a:rPr>
              <a:t>Insights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270" y="933789"/>
            <a:ext cx="4544729" cy="5813520"/>
          </a:xfrm>
          <a:prstGeom prst="rect">
            <a:avLst/>
          </a:prstGeom>
        </p:spPr>
      </p:pic>
    </p:spTree>
    <p:extLst>
      <p:ext uri="{BB962C8B-B14F-4D97-AF65-F5344CB8AC3E}">
        <p14:creationId xmlns:p14="http://schemas.microsoft.com/office/powerpoint/2010/main" val="2861468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004" y="121905"/>
            <a:ext cx="11752446" cy="830997"/>
          </a:xfrm>
          <a:prstGeom prst="rect">
            <a:avLst/>
          </a:prstGeom>
          <a:noFill/>
        </p:spPr>
        <p:txBody>
          <a:bodyPr wrap="square" rtlCol="0">
            <a:spAutoFit/>
          </a:bodyPr>
          <a:lstStyle/>
          <a:p>
            <a:pPr algn="ctr"/>
            <a:r>
              <a:rPr lang="en-US" sz="4800" b="1" dirty="0" smtClean="0">
                <a:solidFill>
                  <a:srgbClr val="FF0000"/>
                </a:solidFill>
                <a:latin typeface="Times New Roman" panose="02020603050405020304" pitchFamily="18" charset="0"/>
                <a:cs typeface="Times New Roman" panose="02020603050405020304" pitchFamily="18" charset="0"/>
              </a:rPr>
              <a:t>Recommendations</a:t>
            </a:r>
            <a:r>
              <a:rPr lang="en-US" sz="4800" b="1" dirty="0" smtClean="0">
                <a:solidFill>
                  <a:srgbClr val="FF0000"/>
                </a:solidFill>
              </a:rPr>
              <a:t> &amp; </a:t>
            </a:r>
            <a:r>
              <a:rPr lang="en-US" sz="4800" b="1" dirty="0" smtClean="0">
                <a:solidFill>
                  <a:srgbClr val="FF0000"/>
                </a:solidFill>
                <a:latin typeface="Times New Roman" panose="02020603050405020304" pitchFamily="18" charset="0"/>
                <a:cs typeface="Times New Roman" panose="02020603050405020304" pitchFamily="18" charset="0"/>
              </a:rPr>
              <a:t>Insights</a:t>
            </a:r>
          </a:p>
        </p:txBody>
      </p:sp>
      <p:sp>
        <p:nvSpPr>
          <p:cNvPr id="3" name="TextBox 2"/>
          <p:cNvSpPr txBox="1"/>
          <p:nvPr/>
        </p:nvSpPr>
        <p:spPr>
          <a:xfrm>
            <a:off x="474225" y="1876926"/>
            <a:ext cx="6039853" cy="3108543"/>
          </a:xfrm>
          <a:prstGeom prst="rect">
            <a:avLst/>
          </a:prstGeom>
          <a:noFill/>
        </p:spPr>
        <p:txBody>
          <a:bodyPr wrap="square" rtlCol="0">
            <a:spAutoFit/>
          </a:bodyPr>
          <a:lstStyle/>
          <a:p>
            <a:pPr marL="285750" indent="-285750">
              <a:buFont typeface="Wingdings" panose="05000000000000000000" pitchFamily="2" charset="2"/>
              <a:buChar char="v"/>
            </a:pPr>
            <a:r>
              <a:rPr lang="en-US" sz="2800" b="1" dirty="0" smtClean="0"/>
              <a:t>Consistent Patterns Within Locations</a:t>
            </a:r>
          </a:p>
          <a:p>
            <a:r>
              <a:rPr lang="en-US" sz="2400" b="1" dirty="0" smtClean="0"/>
              <a:t>Insight</a:t>
            </a:r>
            <a:r>
              <a:rPr lang="en-US" b="1" dirty="0" smtClean="0"/>
              <a:t>:</a:t>
            </a:r>
            <a:r>
              <a:rPr lang="en-US" dirty="0" smtClean="0"/>
              <a:t/>
            </a:r>
            <a:br>
              <a:rPr lang="en-US" dirty="0" smtClean="0"/>
            </a:br>
            <a:r>
              <a:rPr lang="en-US" sz="2000" dirty="0" smtClean="0"/>
              <a:t>Restaurants within the same location show </a:t>
            </a:r>
            <a:r>
              <a:rPr lang="en-US" sz="2000" b="1" dirty="0" smtClean="0"/>
              <a:t>similar pricing, delivery times, and cuisine patterns</a:t>
            </a:r>
            <a:r>
              <a:rPr lang="en-US" sz="2000" dirty="0" smtClean="0"/>
              <a:t>, indicating strong regional trends.</a:t>
            </a:r>
          </a:p>
          <a:p>
            <a:r>
              <a:rPr lang="en-US" sz="2400" b="1" dirty="0" smtClean="0"/>
              <a:t>Recommendation</a:t>
            </a:r>
            <a:r>
              <a:rPr lang="en-US" b="1" dirty="0" smtClean="0"/>
              <a:t>:</a:t>
            </a:r>
            <a:r>
              <a:rPr lang="en-US" dirty="0" smtClean="0"/>
              <a:t/>
            </a:r>
            <a:br>
              <a:rPr lang="en-US" dirty="0" smtClean="0"/>
            </a:br>
            <a:r>
              <a:rPr lang="en-US" sz="2000" dirty="0" err="1" smtClean="0"/>
              <a:t>Zomato</a:t>
            </a:r>
            <a:r>
              <a:rPr lang="en-US" sz="2000" dirty="0" smtClean="0"/>
              <a:t> can provide </a:t>
            </a:r>
            <a:r>
              <a:rPr lang="en-US" sz="2000" b="1" dirty="0" smtClean="0"/>
              <a:t>location-based recommendations</a:t>
            </a:r>
            <a:r>
              <a:rPr lang="en-US" sz="2000" dirty="0" smtClean="0"/>
              <a:t> and personalized suggestions to users for better engagement</a:t>
            </a:r>
            <a:r>
              <a:rPr lang="en-US" dirty="0" smtClean="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4078" y="1260910"/>
            <a:ext cx="5677922" cy="5597090"/>
          </a:xfrm>
          <a:prstGeom prst="rect">
            <a:avLst/>
          </a:prstGeom>
        </p:spPr>
      </p:pic>
    </p:spTree>
    <p:extLst>
      <p:ext uri="{BB962C8B-B14F-4D97-AF65-F5344CB8AC3E}">
        <p14:creationId xmlns:p14="http://schemas.microsoft.com/office/powerpoint/2010/main" val="799472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4109" y="298383"/>
            <a:ext cx="3493264" cy="923330"/>
          </a:xfrm>
          <a:prstGeom prst="rect">
            <a:avLst/>
          </a:prstGeom>
          <a:noFill/>
        </p:spPr>
        <p:txBody>
          <a:bodyPr wrap="none" rtlCol="0">
            <a:spAutoFit/>
          </a:bodyPr>
          <a:lstStyle/>
          <a:p>
            <a:r>
              <a:rPr lang="en-US" sz="5400" b="1" dirty="0" smtClean="0">
                <a:solidFill>
                  <a:srgbClr val="FF0000"/>
                </a:solidFill>
                <a:latin typeface="Times New Roman" panose="02020603050405020304" pitchFamily="18" charset="0"/>
                <a:cs typeface="Times New Roman" panose="02020603050405020304" pitchFamily="18" charset="0"/>
              </a:rPr>
              <a:t>Conclusion</a:t>
            </a:r>
            <a:endParaRPr lang="en-IN" sz="5400" b="1"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662356" y="1523120"/>
            <a:ext cx="1033077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Collected </a:t>
            </a:r>
            <a:r>
              <a:rPr kumimoji="0" lang="en-US" sz="2400" b="1" i="0" u="none" strike="noStrike" cap="none" normalizeH="0" baseline="0" dirty="0" smtClean="0">
                <a:ln>
                  <a:noFill/>
                </a:ln>
                <a:solidFill>
                  <a:schemeClr val="tx1"/>
                </a:solidFill>
                <a:effectLst/>
              </a:rPr>
              <a:t>2000+ restaurant records</a:t>
            </a:r>
            <a:r>
              <a:rPr kumimoji="0" lang="en-US" sz="2400" b="0" i="0" u="none" strike="noStrike" cap="none" normalizeH="0" baseline="0" dirty="0" smtClean="0">
                <a:ln>
                  <a:noFill/>
                </a:ln>
                <a:solidFill>
                  <a:schemeClr val="tx1"/>
                </a:solidFill>
                <a:effectLst/>
              </a:rPr>
              <a:t> from </a:t>
            </a:r>
            <a:r>
              <a:rPr kumimoji="0" lang="en-US" sz="2400" b="0" i="0" u="none" strike="noStrike" cap="none" normalizeH="0" baseline="0" dirty="0" err="1" smtClean="0">
                <a:ln>
                  <a:noFill/>
                </a:ln>
                <a:solidFill>
                  <a:schemeClr val="tx1"/>
                </a:solidFill>
                <a:effectLst/>
              </a:rPr>
              <a:t>Zomato</a:t>
            </a:r>
            <a:r>
              <a:rPr kumimoji="0" lang="en-US" sz="2400" b="0" i="0" u="none" strike="noStrike" cap="none" normalizeH="0" baseline="0" dirty="0" smtClean="0">
                <a:ln>
                  <a:noFill/>
                </a:ln>
                <a:solidFill>
                  <a:schemeClr val="tx1"/>
                </a:solidFill>
                <a:effectLst/>
              </a:rPr>
              <a:t> using web scraping and analyzed the data using </a:t>
            </a:r>
            <a:r>
              <a:rPr kumimoji="0" lang="en-US" sz="2400" b="1" i="0" u="none" strike="noStrike" cap="none" normalizeH="0" baseline="0" dirty="0" smtClean="0">
                <a:ln>
                  <a:noFill/>
                </a:ln>
                <a:solidFill>
                  <a:schemeClr val="tx1"/>
                </a:solidFill>
                <a:effectLst/>
              </a:rPr>
              <a:t>Python</a:t>
            </a:r>
            <a:r>
              <a:rPr kumimoji="0" lang="en-US" sz="2400" b="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Cleaned and preprocessed the dataset with </a:t>
            </a:r>
            <a:r>
              <a:rPr kumimoji="0" lang="en-US" sz="2400" b="1" i="0" u="none" strike="noStrike" cap="none" normalizeH="0" baseline="0" dirty="0" smtClean="0">
                <a:ln>
                  <a:noFill/>
                </a:ln>
                <a:solidFill>
                  <a:schemeClr val="tx1"/>
                </a:solidFill>
                <a:effectLst/>
              </a:rPr>
              <a:t>6 key attributes</a:t>
            </a:r>
            <a:r>
              <a:rPr kumimoji="0" lang="en-US" sz="2400" b="0" i="0" u="none" strike="noStrike" cap="none" normalizeH="0" baseline="0" dirty="0" smtClean="0">
                <a:ln>
                  <a:noFill/>
                </a:ln>
                <a:solidFill>
                  <a:schemeClr val="tx1"/>
                </a:solidFill>
                <a:effectLst/>
              </a:rPr>
              <a:t> to ensure data accuracy and consistency.</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Performed </a:t>
            </a:r>
            <a:r>
              <a:rPr kumimoji="0" lang="en-US" sz="2400" b="1" i="0" u="none" strike="noStrike" cap="none" normalizeH="0" baseline="0" dirty="0" smtClean="0">
                <a:ln>
                  <a:noFill/>
                </a:ln>
                <a:solidFill>
                  <a:schemeClr val="tx1"/>
                </a:solidFill>
                <a:effectLst/>
              </a:rPr>
              <a:t>Exploratory Data Analysis (EDA)</a:t>
            </a:r>
            <a:r>
              <a:rPr kumimoji="0" lang="en-US" sz="2400" b="0" i="0" u="none" strike="noStrike" cap="none" normalizeH="0" baseline="0" dirty="0" smtClean="0">
                <a:ln>
                  <a:noFill/>
                </a:ln>
                <a:solidFill>
                  <a:schemeClr val="tx1"/>
                </a:solidFill>
                <a:effectLst/>
              </a:rPr>
              <a:t> to uncover patterns in ratings, pricing, cuisines, delivery time, and locations.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Identified that </a:t>
            </a:r>
            <a:r>
              <a:rPr kumimoji="0" lang="en-US" sz="2400" b="1" i="0" u="none" strike="noStrike" cap="none" normalizeH="0" baseline="0" dirty="0" smtClean="0">
                <a:ln>
                  <a:noFill/>
                </a:ln>
                <a:solidFill>
                  <a:schemeClr val="tx1"/>
                </a:solidFill>
                <a:effectLst/>
              </a:rPr>
              <a:t>affordable and mid-range restaurants tend to receive higher ratings</a:t>
            </a:r>
            <a:r>
              <a:rPr kumimoji="0" lang="en-US" sz="2400" b="0" i="0" u="none" strike="noStrike" cap="none" normalizeH="0" baseline="0" dirty="0" smtClean="0">
                <a:ln>
                  <a:noFill/>
                </a:ln>
                <a:solidFill>
                  <a:schemeClr val="tx1"/>
                </a:solidFill>
                <a:effectLst/>
              </a:rPr>
              <a:t>, with delivery efficiency varying by location.</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sz="2400" b="0" i="0" u="none" strike="noStrike" cap="none" normalizeH="0" baseline="0" dirty="0" smtClean="0">
                <a:ln>
                  <a:noFill/>
                </a:ln>
                <a:solidFill>
                  <a:schemeClr val="tx1"/>
                </a:solidFill>
                <a:effectLst/>
              </a:rPr>
              <a:t>Generated actionable insights to help </a:t>
            </a:r>
            <a:r>
              <a:rPr kumimoji="0" lang="en-US" sz="2400" b="1" i="0" u="none" strike="noStrike" cap="none" normalizeH="0" baseline="0" dirty="0" smtClean="0">
                <a:ln>
                  <a:noFill/>
                </a:ln>
                <a:solidFill>
                  <a:schemeClr val="tx1"/>
                </a:solidFill>
                <a:effectLst/>
              </a:rPr>
              <a:t>customers choose better restaurants</a:t>
            </a:r>
            <a:r>
              <a:rPr kumimoji="0" lang="en-US" sz="2400" b="0" i="0" u="none" strike="noStrike" cap="none" normalizeH="0" baseline="0" dirty="0" smtClean="0">
                <a:ln>
                  <a:noFill/>
                </a:ln>
                <a:solidFill>
                  <a:schemeClr val="tx1"/>
                </a:solidFill>
                <a:effectLst/>
              </a:rPr>
              <a:t>, </a:t>
            </a:r>
            <a:r>
              <a:rPr kumimoji="0" lang="en-US" sz="2400" b="1" i="0" u="none" strike="noStrike" cap="none" normalizeH="0" baseline="0" dirty="0" smtClean="0">
                <a:ln>
                  <a:noFill/>
                </a:ln>
                <a:solidFill>
                  <a:schemeClr val="tx1"/>
                </a:solidFill>
                <a:effectLst/>
              </a:rPr>
              <a:t>restaurants optimize performance</a:t>
            </a:r>
            <a:r>
              <a:rPr kumimoji="0" lang="en-US" sz="2400" b="0" i="0" u="none" strike="noStrike" cap="none" normalizeH="0" baseline="0" dirty="0" smtClean="0">
                <a:ln>
                  <a:noFill/>
                </a:ln>
                <a:solidFill>
                  <a:schemeClr val="tx1"/>
                </a:solidFill>
                <a:effectLst/>
              </a:rPr>
              <a:t>, and </a:t>
            </a:r>
            <a:r>
              <a:rPr kumimoji="0" lang="en-US" sz="2400" b="1" i="0" u="none" strike="noStrike" cap="none" normalizeH="0" baseline="0" dirty="0" smtClean="0">
                <a:ln>
                  <a:noFill/>
                </a:ln>
                <a:solidFill>
                  <a:schemeClr val="tx1"/>
                </a:solidFill>
                <a:effectLst/>
              </a:rPr>
              <a:t>platforms improve recommendations</a:t>
            </a:r>
            <a:r>
              <a:rPr kumimoji="0" lang="en-US" sz="2400" b="0" i="0" u="none" strike="noStrike" cap="none" normalizeH="0" baseline="0" dirty="0" smtClean="0">
                <a:ln>
                  <a:noFill/>
                </a:ln>
                <a:solidFill>
                  <a:schemeClr val="tx1"/>
                </a:solidFill>
                <a:effectLst/>
              </a:rPr>
              <a:t>.</a:t>
            </a:r>
          </a:p>
        </p:txBody>
      </p:sp>
    </p:spTree>
    <p:extLst>
      <p:ext uri="{BB962C8B-B14F-4D97-AF65-F5344CB8AC3E}">
        <p14:creationId xmlns:p14="http://schemas.microsoft.com/office/powerpoint/2010/main" val="3471746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Quotation – PRS La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 y="266704"/>
            <a:ext cx="10917936" cy="637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452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7226" y="303178"/>
            <a:ext cx="11549974" cy="6253264"/>
          </a:xfrm>
          <a:prstGeom prst="rect">
            <a:avLst/>
          </a:prstGeom>
        </p:spPr>
      </p:pic>
    </p:spTree>
    <p:extLst>
      <p:ext uri="{BB962C8B-B14F-4D97-AF65-F5344CB8AC3E}">
        <p14:creationId xmlns:p14="http://schemas.microsoft.com/office/powerpoint/2010/main" val="3511983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9389" y="481263"/>
            <a:ext cx="2034531" cy="769441"/>
          </a:xfrm>
          <a:prstGeom prst="rect">
            <a:avLst/>
          </a:prstGeom>
          <a:noFill/>
        </p:spPr>
        <p:txBody>
          <a:bodyPr wrap="none" rtlCol="0">
            <a:spAutoFit/>
          </a:bodyPr>
          <a:lstStyle/>
          <a:p>
            <a:r>
              <a:rPr lang="en-US" sz="4400" b="1" dirty="0" smtClean="0">
                <a:solidFill>
                  <a:srgbClr val="FF0000"/>
                </a:solidFill>
                <a:latin typeface="Times New Roman" panose="02020603050405020304" pitchFamily="18" charset="0"/>
                <a:cs typeface="Times New Roman" panose="02020603050405020304" pitchFamily="18" charset="0"/>
              </a:rPr>
              <a:t>Agenda</a:t>
            </a:r>
            <a:endParaRPr lang="en-IN" sz="4400" dirty="0"/>
          </a:p>
        </p:txBody>
      </p:sp>
      <p:sp>
        <p:nvSpPr>
          <p:cNvPr id="3" name="TextBox 2"/>
          <p:cNvSpPr txBox="1"/>
          <p:nvPr/>
        </p:nvSpPr>
        <p:spPr>
          <a:xfrm>
            <a:off x="815134" y="1433955"/>
            <a:ext cx="5527913" cy="5016758"/>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Introduction</a:t>
            </a:r>
          </a:p>
          <a:p>
            <a:pPr marL="285750" indent="-285750">
              <a:buFont typeface="Arial" panose="020B0604020202020204" pitchFamily="34" charset="0"/>
              <a:buChar char="•"/>
            </a:pPr>
            <a:r>
              <a:rPr lang="en-US" sz="3200" b="1" dirty="0" smtClean="0"/>
              <a:t>Business Problem</a:t>
            </a:r>
          </a:p>
          <a:p>
            <a:pPr marL="285750" indent="-285750">
              <a:buFont typeface="Arial" panose="020B0604020202020204" pitchFamily="34" charset="0"/>
              <a:buChar char="•"/>
            </a:pPr>
            <a:r>
              <a:rPr lang="en-US" sz="3200" b="1" dirty="0" smtClean="0"/>
              <a:t>Problem Statement</a:t>
            </a:r>
          </a:p>
          <a:p>
            <a:pPr marL="285750" indent="-285750">
              <a:buFont typeface="Arial" panose="020B0604020202020204" pitchFamily="34" charset="0"/>
              <a:buChar char="•"/>
            </a:pPr>
            <a:r>
              <a:rPr lang="en-US" sz="3200" b="1" dirty="0" smtClean="0"/>
              <a:t>Business Objective</a:t>
            </a:r>
          </a:p>
          <a:p>
            <a:pPr marL="285750" indent="-285750">
              <a:buFont typeface="Arial" panose="020B0604020202020204" pitchFamily="34" charset="0"/>
              <a:buChar char="•"/>
            </a:pPr>
            <a:r>
              <a:rPr lang="en-US" sz="3200" b="1" dirty="0" smtClean="0"/>
              <a:t>Data Collection</a:t>
            </a:r>
          </a:p>
          <a:p>
            <a:pPr marL="285750" indent="-285750">
              <a:buFont typeface="Arial" panose="020B0604020202020204" pitchFamily="34" charset="0"/>
              <a:buChar char="•"/>
            </a:pPr>
            <a:r>
              <a:rPr lang="en-US" sz="3200" b="1" dirty="0" smtClean="0"/>
              <a:t>Data Cleaning</a:t>
            </a:r>
          </a:p>
          <a:p>
            <a:pPr marL="285750" indent="-285750">
              <a:buFont typeface="Arial" panose="020B0604020202020204" pitchFamily="34" charset="0"/>
              <a:buChar char="•"/>
            </a:pPr>
            <a:r>
              <a:rPr lang="en-US" sz="3200" b="1" dirty="0" smtClean="0"/>
              <a:t>Analysis </a:t>
            </a:r>
          </a:p>
          <a:p>
            <a:pPr marL="285750" indent="-285750">
              <a:buFont typeface="Arial" panose="020B0604020202020204" pitchFamily="34" charset="0"/>
              <a:buChar char="•"/>
            </a:pPr>
            <a:r>
              <a:rPr lang="en-US" sz="3200" b="1" dirty="0" smtClean="0"/>
              <a:t>Recommendations &amp; </a:t>
            </a:r>
          </a:p>
          <a:p>
            <a:r>
              <a:rPr lang="en-US" sz="3200" b="1" dirty="0"/>
              <a:t> </a:t>
            </a:r>
            <a:r>
              <a:rPr lang="en-US" sz="3200" b="1" dirty="0" smtClean="0"/>
              <a:t>  Insights</a:t>
            </a:r>
          </a:p>
          <a:p>
            <a:pPr marL="285750" indent="-285750">
              <a:buFont typeface="Arial" panose="020B0604020202020204" pitchFamily="34" charset="0"/>
              <a:buChar char="•"/>
            </a:pPr>
            <a:r>
              <a:rPr lang="en-US" sz="3200" b="1" dirty="0" smtClean="0"/>
              <a:t>Conclusion</a:t>
            </a:r>
            <a:endParaRPr lang="en-IN" sz="3200" b="1" dirty="0" smtClean="0"/>
          </a:p>
        </p:txBody>
      </p:sp>
      <p:pic>
        <p:nvPicPr>
          <p:cNvPr id="10" name="Picture 9"/>
          <p:cNvPicPr>
            <a:picLocks noChangeAspect="1"/>
          </p:cNvPicPr>
          <p:nvPr/>
        </p:nvPicPr>
        <p:blipFill>
          <a:blip r:embed="rId2"/>
          <a:stretch>
            <a:fillRect/>
          </a:stretch>
        </p:blipFill>
        <p:spPr>
          <a:xfrm>
            <a:off x="4967414" y="481262"/>
            <a:ext cx="6728061" cy="5784784"/>
          </a:xfrm>
          <a:prstGeom prst="rect">
            <a:avLst/>
          </a:prstGeom>
        </p:spPr>
      </p:pic>
    </p:spTree>
    <p:extLst>
      <p:ext uri="{BB962C8B-B14F-4D97-AF65-F5344CB8AC3E}">
        <p14:creationId xmlns:p14="http://schemas.microsoft.com/office/powerpoint/2010/main" val="3066333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393" y="365761"/>
            <a:ext cx="3527056" cy="830997"/>
          </a:xfrm>
          <a:prstGeom prst="rect">
            <a:avLst/>
          </a:prstGeom>
          <a:noFill/>
        </p:spPr>
        <p:txBody>
          <a:bodyPr wrap="none" rtlCol="0">
            <a:spAutoFit/>
          </a:bodyPr>
          <a:lstStyle/>
          <a:p>
            <a:r>
              <a:rPr lang="en-US" sz="4800" b="1" dirty="0" smtClean="0">
                <a:solidFill>
                  <a:srgbClr val="FF0000"/>
                </a:solidFill>
                <a:latin typeface="Times New Roman" panose="02020603050405020304" pitchFamily="18" charset="0"/>
                <a:cs typeface="Times New Roman" panose="02020603050405020304" pitchFamily="18" charset="0"/>
              </a:rPr>
              <a:t>Introduction</a:t>
            </a:r>
            <a:endParaRPr lang="en-IN" sz="4800" b="1"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203159" y="1472665"/>
            <a:ext cx="5784782" cy="3970318"/>
          </a:xfrm>
          <a:prstGeom prst="rect">
            <a:avLst/>
          </a:prstGeom>
          <a:noFill/>
        </p:spPr>
        <p:txBody>
          <a:bodyPr wrap="square" rtlCol="0">
            <a:spAutoFit/>
          </a:bodyPr>
          <a:lstStyle/>
          <a:p>
            <a:r>
              <a:rPr lang="en-US" sz="2800" b="1" dirty="0" err="1" smtClean="0"/>
              <a:t>Zomato</a:t>
            </a:r>
            <a:r>
              <a:rPr lang="en-US" sz="2800" dirty="0" smtClean="0"/>
              <a:t>, launched in </a:t>
            </a:r>
            <a:r>
              <a:rPr lang="en-US" sz="2800" b="1" dirty="0" smtClean="0"/>
              <a:t>2008</a:t>
            </a:r>
            <a:r>
              <a:rPr lang="en-US" sz="2800" dirty="0" smtClean="0"/>
              <a:t>, is one of India’s leading online food delivery and restaurant discovery platforms, where users explore restaurants, cuisines, ratings, and pricing options across various cities. It provides detailed information that helps customers make informed dining and ordering decisions.</a:t>
            </a:r>
            <a:endParaRPr lang="en-IN"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813" y="0"/>
            <a:ext cx="5329187" cy="6858000"/>
          </a:xfrm>
          <a:prstGeom prst="rect">
            <a:avLst/>
          </a:prstGeom>
        </p:spPr>
      </p:pic>
    </p:spTree>
    <p:extLst>
      <p:ext uri="{BB962C8B-B14F-4D97-AF65-F5344CB8AC3E}">
        <p14:creationId xmlns:p14="http://schemas.microsoft.com/office/powerpoint/2010/main" val="260258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886" y="211756"/>
            <a:ext cx="4454489" cy="769441"/>
          </a:xfrm>
          <a:prstGeom prst="rect">
            <a:avLst/>
          </a:prstGeom>
          <a:noFill/>
        </p:spPr>
        <p:txBody>
          <a:bodyPr wrap="none" rtlCol="0">
            <a:spAutoFit/>
          </a:bodyPr>
          <a:lstStyle/>
          <a:p>
            <a:r>
              <a:rPr lang="en-US" sz="4400" b="1" dirty="0" smtClean="0">
                <a:solidFill>
                  <a:srgbClr val="FF0000"/>
                </a:solidFill>
                <a:latin typeface="Times New Roman" panose="02020603050405020304" pitchFamily="18" charset="0"/>
                <a:cs typeface="Times New Roman" panose="02020603050405020304" pitchFamily="18" charset="0"/>
              </a:rPr>
              <a:t>Business Problem</a:t>
            </a:r>
            <a:endParaRPr lang="en-IN" sz="4400" b="1"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049154" y="981197"/>
            <a:ext cx="11049802" cy="1815882"/>
          </a:xfrm>
          <a:prstGeom prst="rect">
            <a:avLst/>
          </a:prstGeom>
          <a:noFill/>
        </p:spPr>
        <p:txBody>
          <a:bodyPr wrap="square" rtlCol="0">
            <a:spAutoFit/>
          </a:bodyPr>
          <a:lstStyle/>
          <a:p>
            <a:r>
              <a:rPr lang="en-US" sz="2800" dirty="0"/>
              <a:t>Restaurant owners and food businesses often do not clearly understand customer preferences, suitable pricing, high-demand areas, and their competitors because the data is not available in a structured format. This makes analysis difficult and affects proper business decision-making.</a:t>
            </a:r>
            <a:endParaRPr lang="en-IN" sz="2800" dirty="0"/>
          </a:p>
        </p:txBody>
      </p:sp>
      <p:sp>
        <p:nvSpPr>
          <p:cNvPr id="6" name="TextBox 5"/>
          <p:cNvSpPr txBox="1"/>
          <p:nvPr/>
        </p:nvSpPr>
        <p:spPr>
          <a:xfrm>
            <a:off x="433139" y="2905183"/>
            <a:ext cx="4826386" cy="769441"/>
          </a:xfrm>
          <a:prstGeom prst="rect">
            <a:avLst/>
          </a:prstGeom>
          <a:noFill/>
        </p:spPr>
        <p:txBody>
          <a:bodyPr wrap="none" rtlCol="0">
            <a:spAutoFit/>
          </a:bodyPr>
          <a:lstStyle/>
          <a:p>
            <a:r>
              <a:rPr lang="en-US" sz="4400" b="1" dirty="0" smtClean="0">
                <a:solidFill>
                  <a:srgbClr val="FF0000"/>
                </a:solidFill>
                <a:latin typeface="Times New Roman" panose="02020603050405020304" pitchFamily="18" charset="0"/>
                <a:cs typeface="Times New Roman" panose="02020603050405020304" pitchFamily="18" charset="0"/>
              </a:rPr>
              <a:t>Problem Statement</a:t>
            </a:r>
            <a:endParaRPr lang="en-IN" sz="4400" b="1" dirty="0">
              <a:solidFill>
                <a:srgbClr val="FF000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49154" y="3782728"/>
            <a:ext cx="11049802" cy="2246769"/>
          </a:xfrm>
          <a:prstGeom prst="rect">
            <a:avLst/>
          </a:prstGeom>
          <a:noFill/>
        </p:spPr>
        <p:txBody>
          <a:bodyPr wrap="square" rtlCol="0">
            <a:spAutoFit/>
          </a:bodyPr>
          <a:lstStyle/>
          <a:p>
            <a:r>
              <a:rPr lang="en-US" sz="2800" dirty="0"/>
              <a:t>Restaurant owners and food businesses find it difficult to analyze customer preferences, pricing trends, demand, and competition because </a:t>
            </a:r>
            <a:r>
              <a:rPr lang="en-US" sz="2800" dirty="0" err="1"/>
              <a:t>Z</a:t>
            </a:r>
            <a:r>
              <a:rPr lang="en-US" sz="2800" dirty="0" err="1" smtClean="0"/>
              <a:t>omato</a:t>
            </a:r>
            <a:r>
              <a:rPr lang="en-US" sz="2800" dirty="0" smtClean="0"/>
              <a:t> </a:t>
            </a:r>
            <a:r>
              <a:rPr lang="en-US" sz="2800" dirty="0"/>
              <a:t>data is not available in a structured format. This project scrapes and organizes </a:t>
            </a:r>
            <a:r>
              <a:rPr lang="en-US" sz="2800" dirty="0" err="1"/>
              <a:t>Zomato</a:t>
            </a:r>
            <a:r>
              <a:rPr lang="en-US" sz="2800" dirty="0"/>
              <a:t> restaurant data to enable meaningful analysis and support better business decisions.</a:t>
            </a:r>
            <a:endParaRPr lang="en-IN" sz="2800" dirty="0"/>
          </a:p>
        </p:txBody>
      </p:sp>
    </p:spTree>
    <p:extLst>
      <p:ext uri="{BB962C8B-B14F-4D97-AF65-F5344CB8AC3E}">
        <p14:creationId xmlns:p14="http://schemas.microsoft.com/office/powerpoint/2010/main" val="331653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015" y="539015"/>
            <a:ext cx="4714752" cy="769441"/>
          </a:xfrm>
          <a:prstGeom prst="rect">
            <a:avLst/>
          </a:prstGeom>
          <a:noFill/>
        </p:spPr>
        <p:txBody>
          <a:bodyPr wrap="none" rtlCol="0">
            <a:spAutoFit/>
          </a:bodyPr>
          <a:lstStyle/>
          <a:p>
            <a:r>
              <a:rPr lang="en-US" sz="4400" b="1" dirty="0" smtClean="0">
                <a:solidFill>
                  <a:srgbClr val="FF0000"/>
                </a:solidFill>
                <a:latin typeface="Times New Roman" panose="02020603050405020304" pitchFamily="18" charset="0"/>
                <a:cs typeface="Times New Roman" panose="02020603050405020304" pitchFamily="18" charset="0"/>
              </a:rPr>
              <a:t>Business Objective</a:t>
            </a:r>
            <a:endParaRPr lang="en-IN" sz="4400" b="1"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193533" y="1568917"/>
            <a:ext cx="5707781" cy="4031873"/>
          </a:xfrm>
          <a:prstGeom prst="rect">
            <a:avLst/>
          </a:prstGeom>
          <a:noFill/>
        </p:spPr>
        <p:txBody>
          <a:bodyPr wrap="square" rtlCol="0">
            <a:spAutoFit/>
          </a:bodyPr>
          <a:lstStyle/>
          <a:p>
            <a:r>
              <a:rPr lang="en-US" sz="3200" dirty="0"/>
              <a:t>The objective of this project is to scrape restaurant data from </a:t>
            </a:r>
            <a:r>
              <a:rPr lang="en-US" sz="3200" dirty="0" err="1"/>
              <a:t>Zomato</a:t>
            </a:r>
            <a:r>
              <a:rPr lang="en-US" sz="3200" dirty="0"/>
              <a:t> and organize it into a structured format. This helps analyze customer preferences, pricing trends, and competition to support better business decisions.</a:t>
            </a:r>
            <a:endParaRPr lang="en-IN" sz="3200" dirty="0"/>
          </a:p>
        </p:txBody>
      </p:sp>
      <p:pic>
        <p:nvPicPr>
          <p:cNvPr id="1028" name="Picture 4" descr="Zomato: From Conquering Cravings To A $19.14 Billion Food Delivery King -  Research and Ran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314" y="1568916"/>
            <a:ext cx="4762066" cy="41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9533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9061" y="1798963"/>
            <a:ext cx="11482939" cy="3970318"/>
          </a:xfrm>
          <a:prstGeom prst="rect">
            <a:avLst/>
          </a:prstGeom>
          <a:noFill/>
        </p:spPr>
        <p:txBody>
          <a:bodyPr wrap="square" rtlCol="0">
            <a:spAutoFit/>
          </a:bodyPr>
          <a:lstStyle/>
          <a:p>
            <a:pPr marL="285750" indent="-285750">
              <a:buFont typeface="Wingdings" panose="05000000000000000000" pitchFamily="2" charset="2"/>
              <a:buChar char="Ø"/>
            </a:pPr>
            <a:r>
              <a:rPr lang="en-US" sz="2800" dirty="0" smtClean="0"/>
              <a:t>Scraped restaurant data from </a:t>
            </a:r>
            <a:r>
              <a:rPr lang="en-US" sz="2800" b="1" dirty="0" err="1" smtClean="0"/>
              <a:t>Zomato</a:t>
            </a:r>
            <a:r>
              <a:rPr lang="en-US" sz="2800" dirty="0" smtClean="0"/>
              <a:t> using </a:t>
            </a:r>
            <a:r>
              <a:rPr lang="en-US" sz="2800" b="1" dirty="0" smtClean="0"/>
              <a:t>Python </a:t>
            </a:r>
            <a:r>
              <a:rPr lang="en-US" sz="2800" b="1" dirty="0" smtClean="0"/>
              <a:t>(Selenium</a:t>
            </a:r>
            <a:r>
              <a:rPr lang="en-US" sz="2800" b="1" dirty="0" smtClean="0"/>
              <a:t>)</a:t>
            </a:r>
            <a:endParaRPr lang="en-US" sz="2800" dirty="0" smtClean="0"/>
          </a:p>
          <a:p>
            <a:pPr marL="285750" indent="-285750">
              <a:buFont typeface="Wingdings" panose="05000000000000000000" pitchFamily="2" charset="2"/>
              <a:buChar char="Ø"/>
            </a:pPr>
            <a:r>
              <a:rPr lang="en-US" sz="2800" dirty="0" smtClean="0"/>
              <a:t>Collected </a:t>
            </a:r>
            <a:r>
              <a:rPr lang="en-US" sz="2800" b="1" dirty="0" smtClean="0"/>
              <a:t>2000+ restaurant records</a:t>
            </a:r>
            <a:r>
              <a:rPr lang="en-US" sz="2800" dirty="0" smtClean="0"/>
              <a:t> across multiple locations</a:t>
            </a:r>
          </a:p>
          <a:p>
            <a:pPr marL="285750" indent="-285750">
              <a:buFont typeface="Wingdings" panose="05000000000000000000" pitchFamily="2" charset="2"/>
              <a:buChar char="Ø"/>
            </a:pPr>
            <a:r>
              <a:rPr lang="en-US" sz="2800" dirty="0" smtClean="0"/>
              <a:t>Extracted </a:t>
            </a:r>
            <a:r>
              <a:rPr lang="en-US" sz="2800" b="1" dirty="0" smtClean="0"/>
              <a:t>6 columns</a:t>
            </a:r>
            <a:r>
              <a:rPr lang="en-US" sz="2800" dirty="0" smtClean="0"/>
              <a:t>: Restaurant Name, Location, Cuisine, Cost for Two, Rating, Delivery Time</a:t>
            </a:r>
          </a:p>
          <a:p>
            <a:pPr marL="285750" indent="-285750">
              <a:buFont typeface="Wingdings" panose="05000000000000000000" pitchFamily="2" charset="2"/>
              <a:buChar char="Ø"/>
            </a:pPr>
            <a:r>
              <a:rPr lang="en-US" sz="2800" dirty="0" smtClean="0"/>
              <a:t>Cleaned and preprocessed data (handled missing values and duplicates)</a:t>
            </a:r>
          </a:p>
          <a:p>
            <a:pPr marL="285750" indent="-285750">
              <a:buFont typeface="Wingdings" panose="05000000000000000000" pitchFamily="2" charset="2"/>
              <a:buChar char="Ø"/>
            </a:pPr>
            <a:r>
              <a:rPr lang="en-US" sz="2800" dirty="0" smtClean="0"/>
              <a:t>Performed analysis on </a:t>
            </a:r>
            <a:r>
              <a:rPr lang="en-US" sz="2800" b="1" dirty="0" smtClean="0"/>
              <a:t>ratings, pricing, and cuisine trends</a:t>
            </a:r>
            <a:endParaRPr lang="en-US" sz="2800" dirty="0" smtClean="0"/>
          </a:p>
          <a:p>
            <a:pPr marL="285750" indent="-285750">
              <a:buFont typeface="Wingdings" panose="05000000000000000000" pitchFamily="2" charset="2"/>
              <a:buChar char="Ø"/>
            </a:pPr>
            <a:r>
              <a:rPr lang="en-US" sz="2800" dirty="0" smtClean="0"/>
              <a:t>Visualized insights using </a:t>
            </a:r>
            <a:r>
              <a:rPr lang="en-US" sz="2800" b="1" dirty="0" smtClean="0"/>
              <a:t>charts and graphs</a:t>
            </a:r>
            <a:endParaRPr lang="en-US" sz="2800" dirty="0" smtClean="0"/>
          </a:p>
          <a:p>
            <a:pPr marL="285750" indent="-285750">
              <a:buFont typeface="Wingdings" panose="05000000000000000000" pitchFamily="2" charset="2"/>
              <a:buChar char="Ø"/>
            </a:pPr>
            <a:r>
              <a:rPr lang="en-US" sz="2800" dirty="0" smtClean="0"/>
              <a:t>Identified </a:t>
            </a:r>
            <a:r>
              <a:rPr lang="en-US" sz="2800" b="1" dirty="0" smtClean="0"/>
              <a:t>top-rated and affordable restaurants</a:t>
            </a:r>
            <a:endParaRPr lang="en-US" sz="2800" dirty="0" smtClean="0"/>
          </a:p>
          <a:p>
            <a:pPr marL="285750" indent="-285750">
              <a:buFont typeface="Wingdings" panose="05000000000000000000" pitchFamily="2" charset="2"/>
              <a:buChar char="Ø"/>
            </a:pPr>
            <a:r>
              <a:rPr lang="en-US" sz="2800" dirty="0" smtClean="0"/>
              <a:t>Generated </a:t>
            </a:r>
            <a:r>
              <a:rPr lang="en-US" sz="2800" b="1" dirty="0" smtClean="0"/>
              <a:t>key insights and recommendations</a:t>
            </a:r>
            <a:endParaRPr lang="en-US" sz="2800" dirty="0" smtClean="0"/>
          </a:p>
        </p:txBody>
      </p:sp>
      <p:sp>
        <p:nvSpPr>
          <p:cNvPr id="3" name="TextBox 2"/>
          <p:cNvSpPr txBox="1"/>
          <p:nvPr/>
        </p:nvSpPr>
        <p:spPr>
          <a:xfrm>
            <a:off x="393192" y="483188"/>
            <a:ext cx="3929281" cy="769441"/>
          </a:xfrm>
          <a:prstGeom prst="rect">
            <a:avLst/>
          </a:prstGeom>
          <a:noFill/>
        </p:spPr>
        <p:txBody>
          <a:bodyPr wrap="none" rtlCol="0">
            <a:spAutoFit/>
          </a:bodyPr>
          <a:lstStyle/>
          <a:p>
            <a:r>
              <a:rPr lang="en-US" sz="4400" b="1" dirty="0" smtClean="0">
                <a:solidFill>
                  <a:srgbClr val="FF0000"/>
                </a:solidFill>
                <a:latin typeface="Times New Roman" panose="02020603050405020304" pitchFamily="18" charset="0"/>
                <a:cs typeface="Times New Roman" panose="02020603050405020304" pitchFamily="18" charset="0"/>
              </a:rPr>
              <a:t>Data Collection</a:t>
            </a:r>
            <a:endParaRPr lang="en-IN" sz="4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22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260" y="259882"/>
            <a:ext cx="3648756" cy="769441"/>
          </a:xfrm>
          <a:prstGeom prst="rect">
            <a:avLst/>
          </a:prstGeom>
          <a:noFill/>
        </p:spPr>
        <p:txBody>
          <a:bodyPr wrap="none" rtlCol="0">
            <a:spAutoFit/>
          </a:bodyPr>
          <a:lstStyle/>
          <a:p>
            <a:r>
              <a:rPr lang="en-US" sz="4400" b="1" dirty="0" smtClean="0">
                <a:solidFill>
                  <a:srgbClr val="FF0000"/>
                </a:solidFill>
                <a:latin typeface="Times New Roman" panose="02020603050405020304" pitchFamily="18" charset="0"/>
                <a:cs typeface="Times New Roman" panose="02020603050405020304" pitchFamily="18" charset="0"/>
              </a:rPr>
              <a:t>Data Cleaning</a:t>
            </a:r>
            <a:endParaRPr lang="en-IN" sz="4400" b="1"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818146" y="1348743"/>
            <a:ext cx="1103055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400" b="0" i="0" u="none" strike="noStrike" cap="none" normalizeH="0" baseline="0" dirty="0" smtClean="0">
                <a:ln>
                  <a:noFill/>
                </a:ln>
                <a:solidFill>
                  <a:schemeClr val="tx1"/>
                </a:solidFill>
                <a:effectLst/>
              </a:rPr>
              <a:t>Identified missing values across all columns using </a:t>
            </a:r>
            <a:r>
              <a:rPr kumimoji="0" lang="en-US" sz="2400" b="0" i="0" u="none" strike="noStrike" cap="none" normalizeH="0" baseline="0" dirty="0" err="1" smtClean="0">
                <a:ln>
                  <a:noFill/>
                </a:ln>
                <a:solidFill>
                  <a:schemeClr val="tx1"/>
                </a:solidFill>
                <a:effectLst/>
              </a:rPr>
              <a:t>isnull</a:t>
            </a:r>
            <a:r>
              <a:rPr kumimoji="0" lang="en-US" sz="2400" b="0" i="0" u="none" strike="noStrike" cap="none" normalizeH="0" baseline="0" dirty="0" smtClean="0">
                <a:ln>
                  <a:noFill/>
                </a:ln>
                <a:solidFill>
                  <a:schemeClr val="tx1"/>
                </a:solidFill>
                <a:effectLst/>
              </a:rPr>
              <a:t>().sum()</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400" b="0" i="0" u="none" strike="noStrike" cap="none" normalizeH="0" baseline="0" dirty="0" smtClean="0">
                <a:ln>
                  <a:noFill/>
                </a:ln>
                <a:solidFill>
                  <a:schemeClr val="tx1"/>
                </a:solidFill>
                <a:effectLst/>
              </a:rPr>
              <a:t>Observed missing data in </a:t>
            </a:r>
            <a:r>
              <a:rPr kumimoji="0" lang="en-US" sz="2400" b="1" i="0" u="none" strike="noStrike" cap="none" normalizeH="0" baseline="0" dirty="0" smtClean="0">
                <a:ln>
                  <a:noFill/>
                </a:ln>
                <a:solidFill>
                  <a:schemeClr val="tx1"/>
                </a:solidFill>
                <a:effectLst/>
              </a:rPr>
              <a:t>Restaurant, Rating, Cuisine, </a:t>
            </a:r>
            <a:r>
              <a:rPr kumimoji="0" lang="en-US" sz="2400" b="1" i="0" u="none" strike="noStrike" cap="none" normalizeH="0" baseline="0" dirty="0" err="1" smtClean="0">
                <a:ln>
                  <a:noFill/>
                </a:ln>
                <a:solidFill>
                  <a:schemeClr val="tx1"/>
                </a:solidFill>
                <a:effectLst/>
              </a:rPr>
              <a:t>Price_for_Two</a:t>
            </a:r>
            <a:r>
              <a:rPr kumimoji="0" lang="en-US" sz="2400" b="1" i="0" u="none" strike="noStrike" cap="none" normalizeH="0" baseline="0" dirty="0" smtClean="0">
                <a:ln>
                  <a:noFill/>
                </a:ln>
                <a:solidFill>
                  <a:schemeClr val="tx1"/>
                </a:solidFill>
                <a:effectLst/>
              </a:rPr>
              <a:t>, and </a:t>
            </a:r>
            <a:r>
              <a:rPr kumimoji="0" lang="en-US" sz="2400" b="1" i="0" u="none" strike="noStrike" cap="none" normalizeH="0" baseline="0" dirty="0" err="1" smtClean="0">
                <a:ln>
                  <a:noFill/>
                </a:ln>
                <a:solidFill>
                  <a:schemeClr val="tx1"/>
                </a:solidFill>
                <a:effectLst/>
              </a:rPr>
              <a:t>Delivery_Time</a:t>
            </a:r>
            <a:r>
              <a:rPr kumimoji="0" lang="en-US" sz="2400" b="0" i="0" u="none" strike="noStrike" cap="none" normalizeH="0" baseline="0" dirty="0" smtClean="0">
                <a:ln>
                  <a:noFill/>
                </a:ln>
                <a:solidFill>
                  <a:schemeClr val="tx1"/>
                </a:solidFill>
                <a:effectLst/>
              </a:rPr>
              <a:t> columns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400" b="0" i="0" u="none" strike="noStrike" cap="none" normalizeH="0" baseline="0" dirty="0" smtClean="0">
                <a:ln>
                  <a:noFill/>
                </a:ln>
                <a:solidFill>
                  <a:schemeClr val="tx1"/>
                </a:solidFill>
                <a:effectLst/>
              </a:rPr>
              <a:t>Imputed missing </a:t>
            </a:r>
            <a:r>
              <a:rPr kumimoji="0" lang="en-US" sz="2400" b="1" i="0" u="none" strike="noStrike" cap="none" normalizeH="0" baseline="0" dirty="0" smtClean="0">
                <a:ln>
                  <a:noFill/>
                </a:ln>
                <a:solidFill>
                  <a:schemeClr val="tx1"/>
                </a:solidFill>
                <a:effectLst/>
              </a:rPr>
              <a:t>Delivery Time</a:t>
            </a:r>
            <a:r>
              <a:rPr kumimoji="0" lang="en-US" sz="2400" b="0" i="0" u="none" strike="noStrike" cap="none" normalizeH="0" baseline="0" dirty="0" smtClean="0">
                <a:ln>
                  <a:noFill/>
                </a:ln>
                <a:solidFill>
                  <a:schemeClr val="tx1"/>
                </a:solidFill>
                <a:effectLst/>
              </a:rPr>
              <a:t> values by replacing them with the </a:t>
            </a:r>
            <a:r>
              <a:rPr kumimoji="0" lang="en-US" sz="2400" b="1" i="0" u="none" strike="noStrike" cap="none" normalizeH="0" baseline="0" dirty="0" smtClean="0">
                <a:ln>
                  <a:noFill/>
                </a:ln>
                <a:solidFill>
                  <a:schemeClr val="tx1"/>
                </a:solidFill>
                <a:effectLst/>
              </a:rPr>
              <a:t>most frequent (mode) delivery time for each location</a:t>
            </a:r>
            <a:endParaRPr kumimoji="0" lang="en-US" sz="2400" b="0" i="0" u="none" strike="noStrike" cap="none" normalizeH="0" baseline="0" dirty="0" smtClean="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400" b="0" i="0" u="none" strike="noStrike" cap="none" normalizeH="0" baseline="0" dirty="0" smtClean="0">
                <a:ln>
                  <a:noFill/>
                </a:ln>
                <a:solidFill>
                  <a:schemeClr val="tx1"/>
                </a:solidFill>
                <a:effectLst/>
              </a:rPr>
              <a:t>Filled missing </a:t>
            </a:r>
            <a:r>
              <a:rPr kumimoji="0" lang="en-US" sz="2400" b="1" i="0" u="none" strike="noStrike" cap="none" normalizeH="0" baseline="0" dirty="0" smtClean="0">
                <a:ln>
                  <a:noFill/>
                </a:ln>
                <a:solidFill>
                  <a:schemeClr val="tx1"/>
                </a:solidFill>
                <a:effectLst/>
              </a:rPr>
              <a:t>Cuisine</a:t>
            </a:r>
            <a:r>
              <a:rPr kumimoji="0" lang="en-US" sz="2400" b="0" i="0" u="none" strike="noStrike" cap="none" normalizeH="0" baseline="0" dirty="0" smtClean="0">
                <a:ln>
                  <a:noFill/>
                </a:ln>
                <a:solidFill>
                  <a:schemeClr val="tx1"/>
                </a:solidFill>
                <a:effectLst/>
              </a:rPr>
              <a:t> values using the </a:t>
            </a:r>
            <a:r>
              <a:rPr kumimoji="0" lang="en-US" sz="2400" b="1" i="0" u="none" strike="noStrike" cap="none" normalizeH="0" baseline="0" dirty="0" smtClean="0">
                <a:ln>
                  <a:noFill/>
                </a:ln>
                <a:solidFill>
                  <a:schemeClr val="tx1"/>
                </a:solidFill>
                <a:effectLst/>
              </a:rPr>
              <a:t>most common cuisine type within the same location</a:t>
            </a:r>
            <a:endParaRPr kumimoji="0" lang="en-US" sz="2400" b="0" i="0" u="none" strike="noStrike" cap="none" normalizeH="0" baseline="0" dirty="0" smtClean="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400" b="0" i="0" u="none" strike="noStrike" cap="none" normalizeH="0" baseline="0" dirty="0" smtClean="0">
                <a:ln>
                  <a:noFill/>
                </a:ln>
                <a:solidFill>
                  <a:schemeClr val="tx1"/>
                </a:solidFill>
                <a:effectLst/>
              </a:rPr>
              <a:t>Filled missing </a:t>
            </a:r>
            <a:r>
              <a:rPr kumimoji="0" lang="en-US" sz="2400" b="1" i="0" u="none" strike="noStrike" cap="none" normalizeH="0" baseline="0" dirty="0" err="1" smtClean="0">
                <a:ln>
                  <a:noFill/>
                </a:ln>
                <a:solidFill>
                  <a:schemeClr val="tx1"/>
                </a:solidFill>
                <a:effectLst/>
              </a:rPr>
              <a:t>Price_for_Two</a:t>
            </a:r>
            <a:r>
              <a:rPr kumimoji="0" lang="en-US" sz="2400" b="0" i="0" u="none" strike="noStrike" cap="none" normalizeH="0" baseline="0" dirty="0" smtClean="0">
                <a:ln>
                  <a:noFill/>
                </a:ln>
                <a:solidFill>
                  <a:schemeClr val="tx1"/>
                </a:solidFill>
                <a:effectLst/>
              </a:rPr>
              <a:t> values using the </a:t>
            </a:r>
            <a:r>
              <a:rPr kumimoji="0" lang="en-US" sz="2400" b="1" i="0" u="none" strike="noStrike" cap="none" normalizeH="0" baseline="0" dirty="0" smtClean="0">
                <a:ln>
                  <a:noFill/>
                </a:ln>
                <a:solidFill>
                  <a:schemeClr val="tx1"/>
                </a:solidFill>
                <a:effectLst/>
              </a:rPr>
              <a:t>mode price for each respective location</a:t>
            </a:r>
            <a:endParaRPr kumimoji="0" lang="en-US" sz="2400" b="0" i="0" u="none" strike="noStrike" cap="none" normalizeH="0" baseline="0" dirty="0" smtClean="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400" b="0" i="0" u="none" strike="noStrike" cap="none" normalizeH="0" baseline="0" dirty="0" smtClean="0">
                <a:ln>
                  <a:noFill/>
                </a:ln>
                <a:solidFill>
                  <a:schemeClr val="tx1"/>
                </a:solidFill>
                <a:effectLst/>
              </a:rPr>
              <a:t>Removed rows with missing </a:t>
            </a:r>
            <a:r>
              <a:rPr kumimoji="0" lang="en-US" sz="2400" b="1" i="0" u="none" strike="noStrike" cap="none" normalizeH="0" baseline="0" dirty="0" smtClean="0">
                <a:ln>
                  <a:noFill/>
                </a:ln>
                <a:solidFill>
                  <a:schemeClr val="tx1"/>
                </a:solidFill>
                <a:effectLst/>
              </a:rPr>
              <a:t>Restaurant names</a:t>
            </a:r>
            <a:r>
              <a:rPr kumimoji="0" lang="en-US" sz="2400" b="0" i="0" u="none" strike="noStrike" cap="none" normalizeH="0" baseline="0" dirty="0" smtClean="0">
                <a:ln>
                  <a:noFill/>
                </a:ln>
                <a:solidFill>
                  <a:schemeClr val="tx1"/>
                </a:solidFill>
                <a:effectLst/>
              </a:rPr>
              <a:t> to maintain data integrity</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400" b="0" i="0" u="none" strike="noStrike" cap="none" normalizeH="0" baseline="0" dirty="0" smtClean="0">
                <a:ln>
                  <a:noFill/>
                </a:ln>
                <a:solidFill>
                  <a:schemeClr val="tx1"/>
                </a:solidFill>
                <a:effectLst/>
              </a:rPr>
              <a:t>Ensured all missing values were handled and verified data cleanliness using a final null check</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sz="2400" b="0" i="0" u="none" strike="noStrike" cap="none" normalizeH="0" baseline="0" dirty="0" smtClean="0">
                <a:ln>
                  <a:noFill/>
                </a:ln>
                <a:solidFill>
                  <a:schemeClr val="tx1"/>
                </a:solidFill>
                <a:effectLst/>
              </a:rPr>
              <a:t>Prepared a </a:t>
            </a:r>
            <a:r>
              <a:rPr kumimoji="0" lang="en-US" sz="2400" b="1" i="0" u="none" strike="noStrike" cap="none" normalizeH="0" baseline="0" dirty="0" smtClean="0">
                <a:ln>
                  <a:noFill/>
                </a:ln>
                <a:solidFill>
                  <a:schemeClr val="tx1"/>
                </a:solidFill>
                <a:effectLst/>
              </a:rPr>
              <a:t>complete and consistent dataset</a:t>
            </a:r>
            <a:r>
              <a:rPr kumimoji="0" lang="en-US" sz="2400" b="0" i="0" u="none" strike="noStrike" cap="none" normalizeH="0" baseline="0" dirty="0" smtClean="0">
                <a:ln>
                  <a:noFill/>
                </a:ln>
                <a:solidFill>
                  <a:schemeClr val="tx1"/>
                </a:solidFill>
                <a:effectLst/>
              </a:rPr>
              <a:t> for further analysis and visualization</a:t>
            </a:r>
          </a:p>
        </p:txBody>
      </p:sp>
    </p:spTree>
    <p:extLst>
      <p:ext uri="{BB962C8B-B14F-4D97-AF65-F5344CB8AC3E}">
        <p14:creationId xmlns:p14="http://schemas.microsoft.com/office/powerpoint/2010/main" val="3169509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134" y="0"/>
            <a:ext cx="11425187" cy="769441"/>
          </a:xfrm>
          <a:prstGeom prst="rect">
            <a:avLst/>
          </a:prstGeom>
          <a:noFill/>
        </p:spPr>
        <p:txBody>
          <a:bodyPr wrap="square" rtlCol="0">
            <a:spAutoFit/>
          </a:bodyPr>
          <a:lstStyle/>
          <a:p>
            <a:pPr algn="ctr"/>
            <a:r>
              <a:rPr lang="en-US" sz="4400" b="1" dirty="0" smtClean="0">
                <a:solidFill>
                  <a:srgbClr val="FF0000"/>
                </a:solidFill>
                <a:latin typeface="Times New Roman" panose="02020603050405020304" pitchFamily="18" charset="0"/>
                <a:cs typeface="Times New Roman" panose="02020603050405020304" pitchFamily="18" charset="0"/>
              </a:rPr>
              <a:t>Visualizations</a:t>
            </a:r>
            <a:endParaRPr lang="en-IN" sz="4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21381" y="1770469"/>
            <a:ext cx="5544152" cy="3667805"/>
          </a:xfrm>
          <a:prstGeom prst="rect">
            <a:avLst/>
          </a:prstGeom>
        </p:spPr>
      </p:pic>
      <p:pic>
        <p:nvPicPr>
          <p:cNvPr id="7" name="Picture 6"/>
          <p:cNvPicPr>
            <a:picLocks noChangeAspect="1"/>
          </p:cNvPicPr>
          <p:nvPr/>
        </p:nvPicPr>
        <p:blipFill>
          <a:blip r:embed="rId3"/>
          <a:stretch>
            <a:fillRect/>
          </a:stretch>
        </p:blipFill>
        <p:spPr>
          <a:xfrm>
            <a:off x="6568802" y="1774991"/>
            <a:ext cx="5212519" cy="3663283"/>
          </a:xfrm>
          <a:prstGeom prst="rect">
            <a:avLst/>
          </a:prstGeom>
        </p:spPr>
      </p:pic>
      <p:sp>
        <p:nvSpPr>
          <p:cNvPr id="11" name="TextBox 10"/>
          <p:cNvSpPr txBox="1"/>
          <p:nvPr/>
        </p:nvSpPr>
        <p:spPr>
          <a:xfrm>
            <a:off x="356134" y="898361"/>
            <a:ext cx="5226519"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smtClean="0"/>
              <a:t>Which </a:t>
            </a:r>
            <a:r>
              <a:rPr lang="en-US" sz="2000" b="1" dirty="0"/>
              <a:t>rating range (3–3.5, 3.5–4, 4–4.5, 4.5+) has the most restaurants? </a:t>
            </a:r>
            <a:endParaRPr lang="en-IN" sz="2000" b="1" dirty="0"/>
          </a:p>
        </p:txBody>
      </p:sp>
      <p:sp>
        <p:nvSpPr>
          <p:cNvPr id="12" name="TextBox 11"/>
          <p:cNvSpPr txBox="1"/>
          <p:nvPr/>
        </p:nvSpPr>
        <p:spPr>
          <a:xfrm>
            <a:off x="356134" y="5792971"/>
            <a:ext cx="5727033" cy="646331"/>
          </a:xfrm>
          <a:prstGeom prst="rect">
            <a:avLst/>
          </a:prstGeom>
          <a:noFill/>
        </p:spPr>
        <p:txBody>
          <a:bodyPr wrap="square" rtlCol="0">
            <a:spAutoFit/>
          </a:bodyPr>
          <a:lstStyle/>
          <a:p>
            <a:r>
              <a:rPr lang="en-US" b="1" i="1" dirty="0"/>
              <a:t> </a:t>
            </a:r>
            <a:r>
              <a:rPr lang="en-US" b="1" dirty="0" smtClean="0">
                <a:latin typeface="Arial Black" panose="020B0A04020102020204" pitchFamily="34" charset="0"/>
              </a:rPr>
              <a:t>INSIGHT</a:t>
            </a:r>
            <a:r>
              <a:rPr lang="en-US" b="1" i="1" dirty="0" smtClean="0"/>
              <a:t>: "</a:t>
            </a:r>
            <a:r>
              <a:rPr lang="en-US" b="1" i="1" dirty="0"/>
              <a:t>Most restaurants have ratings between 4 and 4.5, indicating generally high customer satisfaction</a:t>
            </a:r>
            <a:r>
              <a:rPr lang="en-US" dirty="0"/>
              <a:t>.</a:t>
            </a:r>
            <a:r>
              <a:rPr lang="en-US" b="1" i="1" dirty="0" smtClean="0"/>
              <a:t>."</a:t>
            </a:r>
            <a:endParaRPr lang="en-IN" b="1" i="1" dirty="0"/>
          </a:p>
        </p:txBody>
      </p:sp>
      <p:sp>
        <p:nvSpPr>
          <p:cNvPr id="13" name="TextBox 12"/>
          <p:cNvSpPr txBox="1"/>
          <p:nvPr/>
        </p:nvSpPr>
        <p:spPr>
          <a:xfrm>
            <a:off x="6843561" y="898361"/>
            <a:ext cx="4831882"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smtClean="0"/>
              <a:t> </a:t>
            </a:r>
            <a:r>
              <a:rPr lang="en-US" sz="2000" b="1" dirty="0"/>
              <a:t>Which cuisines have the highest average ratings</a:t>
            </a:r>
            <a:r>
              <a:rPr lang="en-US" sz="2000" b="1" dirty="0" smtClean="0"/>
              <a:t>?</a:t>
            </a:r>
            <a:endParaRPr lang="en-US" sz="2000" b="1" dirty="0"/>
          </a:p>
        </p:txBody>
      </p:sp>
      <p:sp>
        <p:nvSpPr>
          <p:cNvPr id="14" name="TextBox 13"/>
          <p:cNvSpPr txBox="1"/>
          <p:nvPr/>
        </p:nvSpPr>
        <p:spPr>
          <a:xfrm>
            <a:off x="6843561" y="5644824"/>
            <a:ext cx="5143030" cy="954107"/>
          </a:xfrm>
          <a:prstGeom prst="rect">
            <a:avLst/>
          </a:prstGeom>
          <a:noFill/>
        </p:spPr>
        <p:txBody>
          <a:bodyPr wrap="square" rtlCol="0">
            <a:spAutoFit/>
          </a:bodyPr>
          <a:lstStyle/>
          <a:p>
            <a:r>
              <a:rPr lang="en-US" dirty="0" smtClean="0"/>
              <a:t> </a:t>
            </a:r>
            <a:r>
              <a:rPr lang="en-US" b="1" dirty="0" smtClean="0">
                <a:latin typeface="Arial Black" panose="020B0A04020102020204" pitchFamily="34" charset="0"/>
              </a:rPr>
              <a:t>INSIGHT</a:t>
            </a:r>
            <a:r>
              <a:rPr lang="en-US" dirty="0" smtClean="0"/>
              <a:t>: </a:t>
            </a:r>
            <a:r>
              <a:rPr lang="en-US" b="1" i="1" dirty="0" smtClean="0"/>
              <a:t>Top-rated </a:t>
            </a:r>
            <a:r>
              <a:rPr lang="en-US" b="1" i="1" dirty="0"/>
              <a:t>cuisines show consistently high and closely clustered ratings, indicating strong customer satisfaction across all.</a:t>
            </a:r>
            <a:endParaRPr lang="en-IN" b="1" i="1" dirty="0"/>
          </a:p>
        </p:txBody>
      </p:sp>
    </p:spTree>
    <p:extLst>
      <p:ext uri="{BB962C8B-B14F-4D97-AF65-F5344CB8AC3E}">
        <p14:creationId xmlns:p14="http://schemas.microsoft.com/office/powerpoint/2010/main" val="1856107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3906" y="1046788"/>
            <a:ext cx="5004741" cy="4312698"/>
          </a:xfrm>
          <a:prstGeom prst="rect">
            <a:avLst/>
          </a:prstGeom>
        </p:spPr>
      </p:pic>
      <p:pic>
        <p:nvPicPr>
          <p:cNvPr id="3" name="Picture 2"/>
          <p:cNvPicPr>
            <a:picLocks noChangeAspect="1"/>
          </p:cNvPicPr>
          <p:nvPr/>
        </p:nvPicPr>
        <p:blipFill>
          <a:blip r:embed="rId3"/>
          <a:stretch>
            <a:fillRect/>
          </a:stretch>
        </p:blipFill>
        <p:spPr>
          <a:xfrm>
            <a:off x="5953740" y="1241079"/>
            <a:ext cx="5945135" cy="4312698"/>
          </a:xfrm>
          <a:prstGeom prst="rect">
            <a:avLst/>
          </a:prstGeom>
        </p:spPr>
      </p:pic>
      <p:sp>
        <p:nvSpPr>
          <p:cNvPr id="4" name="TextBox 3"/>
          <p:cNvSpPr txBox="1"/>
          <p:nvPr/>
        </p:nvSpPr>
        <p:spPr>
          <a:xfrm>
            <a:off x="372405" y="452387"/>
            <a:ext cx="5107745" cy="400110"/>
          </a:xfrm>
          <a:prstGeom prst="rect">
            <a:avLst/>
          </a:prstGeom>
          <a:noFill/>
        </p:spPr>
        <p:txBody>
          <a:bodyPr wrap="none" rtlCol="0">
            <a:spAutoFit/>
          </a:bodyPr>
          <a:lstStyle/>
          <a:p>
            <a:pPr marL="342900" indent="-342900">
              <a:buFont typeface="Wingdings" panose="05000000000000000000" pitchFamily="2" charset="2"/>
              <a:buChar char="Ø"/>
            </a:pPr>
            <a:r>
              <a:rPr lang="en-US" sz="2000" b="1" dirty="0"/>
              <a:t>Are higher-priced restaurants rated better</a:t>
            </a:r>
            <a:r>
              <a:rPr lang="en-US" sz="2000" b="1" dirty="0" smtClean="0"/>
              <a:t>?</a:t>
            </a:r>
            <a:endParaRPr lang="en-US" sz="2000" b="1" dirty="0"/>
          </a:p>
        </p:txBody>
      </p:sp>
      <p:sp>
        <p:nvSpPr>
          <p:cNvPr id="6" name="TextBox 5"/>
          <p:cNvSpPr txBox="1"/>
          <p:nvPr/>
        </p:nvSpPr>
        <p:spPr>
          <a:xfrm>
            <a:off x="423906" y="5553777"/>
            <a:ext cx="5099756" cy="954107"/>
          </a:xfrm>
          <a:prstGeom prst="rect">
            <a:avLst/>
          </a:prstGeom>
          <a:noFill/>
        </p:spPr>
        <p:txBody>
          <a:bodyPr wrap="square" rtlCol="0">
            <a:spAutoFit/>
          </a:bodyPr>
          <a:lstStyle/>
          <a:p>
            <a:r>
              <a:rPr lang="en-US" b="1" dirty="0" smtClean="0">
                <a:latin typeface="Arial Black" panose="020B0A04020102020204" pitchFamily="34" charset="0"/>
              </a:rPr>
              <a:t>INSIGHT</a:t>
            </a:r>
            <a:r>
              <a:rPr lang="en-US" b="1" dirty="0" smtClean="0"/>
              <a:t>:</a:t>
            </a:r>
            <a:r>
              <a:rPr lang="en-US" dirty="0" smtClean="0"/>
              <a:t> </a:t>
            </a:r>
            <a:r>
              <a:rPr lang="en-US" b="1" i="1" dirty="0"/>
              <a:t>High ratings appear across all price ranges, showing no strong link between price and customer ratings.</a:t>
            </a:r>
            <a:endParaRPr lang="en-IN" b="1" i="1" dirty="0"/>
          </a:p>
        </p:txBody>
      </p:sp>
      <p:sp>
        <p:nvSpPr>
          <p:cNvPr id="7" name="TextBox 6"/>
          <p:cNvSpPr txBox="1"/>
          <p:nvPr/>
        </p:nvSpPr>
        <p:spPr>
          <a:xfrm>
            <a:off x="6420051" y="452387"/>
            <a:ext cx="5613203" cy="400110"/>
          </a:xfrm>
          <a:prstGeom prst="rect">
            <a:avLst/>
          </a:prstGeom>
          <a:noFill/>
        </p:spPr>
        <p:txBody>
          <a:bodyPr wrap="none" rtlCol="0">
            <a:spAutoFit/>
          </a:bodyPr>
          <a:lstStyle/>
          <a:p>
            <a:pPr marL="285750" indent="-285750">
              <a:buFont typeface="Wingdings" panose="05000000000000000000" pitchFamily="2" charset="2"/>
              <a:buChar char="Ø"/>
            </a:pPr>
            <a:r>
              <a:rPr lang="en-IN" b="1" dirty="0"/>
              <a:t>Do </a:t>
            </a:r>
            <a:r>
              <a:rPr lang="en-IN" sz="2000" b="1" dirty="0"/>
              <a:t>premium</a:t>
            </a:r>
            <a:r>
              <a:rPr lang="en-IN" b="1" dirty="0"/>
              <a:t> </a:t>
            </a:r>
            <a:r>
              <a:rPr lang="en-IN" b="1" dirty="0" smtClean="0"/>
              <a:t>restaurants dominate </a:t>
            </a:r>
            <a:r>
              <a:rPr lang="en-IN" b="1" dirty="0"/>
              <a:t>certain locations</a:t>
            </a:r>
            <a:r>
              <a:rPr lang="en-IN" b="1" dirty="0" smtClean="0"/>
              <a:t>?</a:t>
            </a:r>
            <a:endParaRPr lang="en-IN" b="1" dirty="0"/>
          </a:p>
        </p:txBody>
      </p:sp>
      <p:sp>
        <p:nvSpPr>
          <p:cNvPr id="8" name="TextBox 7"/>
          <p:cNvSpPr txBox="1"/>
          <p:nvPr/>
        </p:nvSpPr>
        <p:spPr>
          <a:xfrm>
            <a:off x="6583680" y="5717406"/>
            <a:ext cx="5285944" cy="923330"/>
          </a:xfrm>
          <a:prstGeom prst="rect">
            <a:avLst/>
          </a:prstGeom>
          <a:noFill/>
        </p:spPr>
        <p:txBody>
          <a:bodyPr wrap="square" rtlCol="0">
            <a:spAutoFit/>
          </a:bodyPr>
          <a:lstStyle/>
          <a:p>
            <a:r>
              <a:rPr lang="en-US" dirty="0" smtClean="0">
                <a:latin typeface="Arial Black" panose="020B0A04020102020204" pitchFamily="34" charset="0"/>
              </a:rPr>
              <a:t>INSIGHT </a:t>
            </a:r>
            <a:r>
              <a:rPr lang="en-US" b="1" dirty="0" smtClean="0"/>
              <a:t>: </a:t>
            </a:r>
            <a:r>
              <a:rPr lang="en-US" b="1" i="1" dirty="0" err="1"/>
              <a:t>Gachibowli</a:t>
            </a:r>
            <a:r>
              <a:rPr lang="en-US" b="1" i="1" dirty="0"/>
              <a:t> and </a:t>
            </a:r>
            <a:r>
              <a:rPr lang="en-US" b="1" i="1" dirty="0" err="1"/>
              <a:t>Madhapur</a:t>
            </a:r>
            <a:r>
              <a:rPr lang="en-US" b="1" i="1" dirty="0"/>
              <a:t> have more premium restaurants, </a:t>
            </a:r>
            <a:r>
              <a:rPr lang="en-US" b="1" i="1" dirty="0" err="1"/>
              <a:t>Kukatpally</a:t>
            </a:r>
            <a:r>
              <a:rPr lang="en-US" b="1" i="1" dirty="0"/>
              <a:t> is mostly non-premium, while </a:t>
            </a:r>
            <a:r>
              <a:rPr lang="en-US" b="1" i="1" dirty="0" err="1"/>
              <a:t>Secunderabad</a:t>
            </a:r>
            <a:r>
              <a:rPr lang="en-US" b="1" i="1" dirty="0"/>
              <a:t> shows a balanced mix</a:t>
            </a:r>
            <a:r>
              <a:rPr lang="en-US" b="1" i="1" dirty="0" smtClean="0"/>
              <a:t>.</a:t>
            </a:r>
            <a:endParaRPr lang="en-US" b="1" i="1" dirty="0"/>
          </a:p>
        </p:txBody>
      </p:sp>
    </p:spTree>
    <p:extLst>
      <p:ext uri="{BB962C8B-B14F-4D97-AF65-F5344CB8AC3E}">
        <p14:creationId xmlns:p14="http://schemas.microsoft.com/office/powerpoint/2010/main" val="2829509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TotalTime>
  <Words>735</Words>
  <Application>Microsoft Office PowerPoint</Application>
  <PresentationFormat>Widescreen</PresentationFormat>
  <Paragraphs>82</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Black</vt:lpstr>
      <vt:lpstr>Bahnschrift SemiBold Condensed</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56</cp:revision>
  <dcterms:created xsi:type="dcterms:W3CDTF">2026-01-27T04:34:55Z</dcterms:created>
  <dcterms:modified xsi:type="dcterms:W3CDTF">2026-01-29T11:25:00Z</dcterms:modified>
</cp:coreProperties>
</file>